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71" r:id="rId3"/>
    <p:sldId id="258" r:id="rId4"/>
    <p:sldId id="257" r:id="rId5"/>
    <p:sldId id="259" r:id="rId6"/>
    <p:sldId id="262" r:id="rId7"/>
    <p:sldId id="272" r:id="rId8"/>
    <p:sldId id="269" r:id="rId9"/>
    <p:sldId id="265" r:id="rId10"/>
    <p:sldId id="266" r:id="rId11"/>
    <p:sldId id="260" r:id="rId12"/>
    <p:sldId id="267" r:id="rId13"/>
    <p:sldId id="268" r:id="rId14"/>
    <p:sldId id="270" r:id="rId15"/>
    <p:sldId id="264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209FE3-EB9B-45F4-A894-F2D0A94DC4E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960372-BA8D-48ED-B94E-EC32FC4E9568}">
      <dgm:prSet phldrT="[Text]"/>
      <dgm:spPr/>
      <dgm:t>
        <a:bodyPr/>
        <a:lstStyle/>
        <a:p>
          <a:r>
            <a:rPr lang="en-US" dirty="0" smtClean="0"/>
            <a:t>Accuracy</a:t>
          </a:r>
          <a:endParaRPr lang="en-US" dirty="0"/>
        </a:p>
      </dgm:t>
    </dgm:pt>
    <dgm:pt modelId="{8CBE04A1-1873-427D-AC46-27D77222B288}" type="parTrans" cxnId="{317E83BE-EF02-4747-A05C-F8D9018D8BE0}">
      <dgm:prSet/>
      <dgm:spPr/>
      <dgm:t>
        <a:bodyPr/>
        <a:lstStyle/>
        <a:p>
          <a:endParaRPr lang="en-US"/>
        </a:p>
      </dgm:t>
    </dgm:pt>
    <dgm:pt modelId="{54D8D877-CF84-44E6-BF8A-441A8CC673EC}" type="sibTrans" cxnId="{317E83BE-EF02-4747-A05C-F8D9018D8BE0}">
      <dgm:prSet/>
      <dgm:spPr/>
      <dgm:t>
        <a:bodyPr/>
        <a:lstStyle/>
        <a:p>
          <a:endParaRPr lang="en-US"/>
        </a:p>
      </dgm:t>
    </dgm:pt>
    <dgm:pt modelId="{A4940EB0-3A97-42ED-8365-9D60ADDDB7E2}">
      <dgm:prSet phldrT="[Text]"/>
      <dgm:spPr/>
      <dgm:t>
        <a:bodyPr/>
        <a:lstStyle/>
        <a:p>
          <a:r>
            <a:rPr lang="en-US" dirty="0" smtClean="0"/>
            <a:t>The data is from reliable sources and we can therefore trust the accuracy of the data</a:t>
          </a:r>
          <a:endParaRPr lang="en-US" dirty="0"/>
        </a:p>
      </dgm:t>
    </dgm:pt>
    <dgm:pt modelId="{06F21FCC-97AC-49BA-98D5-85F1D8ED0240}" type="parTrans" cxnId="{F076E210-D0C8-400E-8743-3FA6ACE858BB}">
      <dgm:prSet/>
      <dgm:spPr/>
      <dgm:t>
        <a:bodyPr/>
        <a:lstStyle/>
        <a:p>
          <a:endParaRPr lang="en-US"/>
        </a:p>
      </dgm:t>
    </dgm:pt>
    <dgm:pt modelId="{0A8460FE-963D-4140-BA74-1613C72F5CE8}" type="sibTrans" cxnId="{F076E210-D0C8-400E-8743-3FA6ACE858BB}">
      <dgm:prSet/>
      <dgm:spPr/>
      <dgm:t>
        <a:bodyPr/>
        <a:lstStyle/>
        <a:p>
          <a:endParaRPr lang="en-US"/>
        </a:p>
      </dgm:t>
    </dgm:pt>
    <dgm:pt modelId="{7FCE136C-2A10-4C70-9F5F-D384FC8F4AD9}">
      <dgm:prSet phldrT="[Text]"/>
      <dgm:spPr/>
      <dgm:t>
        <a:bodyPr/>
        <a:lstStyle/>
        <a:p>
          <a:r>
            <a:rPr lang="en-US" dirty="0" smtClean="0"/>
            <a:t>Completeness</a:t>
          </a:r>
          <a:endParaRPr lang="en-US" dirty="0"/>
        </a:p>
      </dgm:t>
    </dgm:pt>
    <dgm:pt modelId="{E97832B4-A0C8-47F0-9179-78C708771354}" type="parTrans" cxnId="{B9E3FF07-20E9-40B2-9C62-6C65D6DF5F54}">
      <dgm:prSet/>
      <dgm:spPr/>
      <dgm:t>
        <a:bodyPr/>
        <a:lstStyle/>
        <a:p>
          <a:endParaRPr lang="en-US"/>
        </a:p>
      </dgm:t>
    </dgm:pt>
    <dgm:pt modelId="{E004C8DC-31CE-46B6-A628-0FD666C4E6CE}" type="sibTrans" cxnId="{B9E3FF07-20E9-40B2-9C62-6C65D6DF5F54}">
      <dgm:prSet/>
      <dgm:spPr/>
      <dgm:t>
        <a:bodyPr/>
        <a:lstStyle/>
        <a:p>
          <a:endParaRPr lang="en-US"/>
        </a:p>
      </dgm:t>
    </dgm:pt>
    <dgm:pt modelId="{11F0951D-B149-428B-B6B7-13B573AC2E69}">
      <dgm:prSet phldrT="[Text]"/>
      <dgm:spPr/>
      <dgm:t>
        <a:bodyPr/>
        <a:lstStyle/>
        <a:p>
          <a:r>
            <a:rPr lang="en-US" dirty="0" smtClean="0"/>
            <a:t>The data is comprehensive for the analysis</a:t>
          </a:r>
          <a:endParaRPr lang="en-US" dirty="0"/>
        </a:p>
      </dgm:t>
    </dgm:pt>
    <dgm:pt modelId="{6742B2D3-895B-413C-BD14-F75A3F35C1E8}" type="parTrans" cxnId="{713B616E-A7D1-486F-9481-FEA7BC67818B}">
      <dgm:prSet/>
      <dgm:spPr/>
      <dgm:t>
        <a:bodyPr/>
        <a:lstStyle/>
        <a:p>
          <a:endParaRPr lang="en-US"/>
        </a:p>
      </dgm:t>
    </dgm:pt>
    <dgm:pt modelId="{0C00761A-3D5B-4D3F-82F7-C9370E7B280B}" type="sibTrans" cxnId="{713B616E-A7D1-486F-9481-FEA7BC67818B}">
      <dgm:prSet/>
      <dgm:spPr/>
      <dgm:t>
        <a:bodyPr/>
        <a:lstStyle/>
        <a:p>
          <a:endParaRPr lang="en-US"/>
        </a:p>
      </dgm:t>
    </dgm:pt>
    <dgm:pt modelId="{40769183-2A89-4690-8AD6-F6E554CA6C45}">
      <dgm:prSet phldrT="[Text]"/>
      <dgm:spPr/>
      <dgm:t>
        <a:bodyPr/>
        <a:lstStyle/>
        <a:p>
          <a:r>
            <a:rPr lang="en-US" dirty="0" smtClean="0"/>
            <a:t>Reliability</a:t>
          </a:r>
          <a:endParaRPr lang="en-US" dirty="0"/>
        </a:p>
      </dgm:t>
    </dgm:pt>
    <dgm:pt modelId="{3AD1BADE-8AA3-4D62-B32E-AAE22E7F6BF4}" type="parTrans" cxnId="{A5DE8937-955E-4D3F-AC1F-EF06BE04D4FF}">
      <dgm:prSet/>
      <dgm:spPr/>
      <dgm:t>
        <a:bodyPr/>
        <a:lstStyle/>
        <a:p>
          <a:endParaRPr lang="en-US"/>
        </a:p>
      </dgm:t>
    </dgm:pt>
    <dgm:pt modelId="{78E16A3E-E4FD-4DD9-A05C-1F25613FD8E1}" type="sibTrans" cxnId="{A5DE8937-955E-4D3F-AC1F-EF06BE04D4FF}">
      <dgm:prSet/>
      <dgm:spPr/>
      <dgm:t>
        <a:bodyPr/>
        <a:lstStyle/>
        <a:p>
          <a:endParaRPr lang="en-US"/>
        </a:p>
      </dgm:t>
    </dgm:pt>
    <dgm:pt modelId="{68F7CEA7-4872-4857-AC87-9DD65A3B3797}">
      <dgm:prSet phldrT="[Text]"/>
      <dgm:spPr/>
      <dgm:t>
        <a:bodyPr/>
        <a:lstStyle/>
        <a:p>
          <a:r>
            <a:rPr lang="en-US" dirty="0" smtClean="0"/>
            <a:t>Relevance</a:t>
          </a:r>
          <a:endParaRPr lang="en-US" dirty="0"/>
        </a:p>
      </dgm:t>
    </dgm:pt>
    <dgm:pt modelId="{236456B0-F619-469A-892B-989F9A3E7F8E}" type="parTrans" cxnId="{15EDBDA8-B0A9-43C7-88D8-32AC183B87A0}">
      <dgm:prSet/>
      <dgm:spPr/>
      <dgm:t>
        <a:bodyPr/>
        <a:lstStyle/>
        <a:p>
          <a:endParaRPr lang="en-US"/>
        </a:p>
      </dgm:t>
    </dgm:pt>
    <dgm:pt modelId="{43CB3786-4C96-47D1-B2C7-BB02EE3B4760}" type="sibTrans" cxnId="{15EDBDA8-B0A9-43C7-88D8-32AC183B87A0}">
      <dgm:prSet/>
      <dgm:spPr/>
      <dgm:t>
        <a:bodyPr/>
        <a:lstStyle/>
        <a:p>
          <a:endParaRPr lang="en-US"/>
        </a:p>
      </dgm:t>
    </dgm:pt>
    <dgm:pt modelId="{B417C7D5-103C-4152-9834-033AD7EBDE8A}">
      <dgm:prSet phldrT="[Text]"/>
      <dgm:spPr/>
      <dgm:t>
        <a:bodyPr/>
        <a:lstStyle/>
        <a:p>
          <a:r>
            <a:rPr lang="en-US" dirty="0" smtClean="0"/>
            <a:t>The data is from reliable sources (</a:t>
          </a:r>
          <a:r>
            <a:rPr lang="en-US" dirty="0" smtClean="0"/>
            <a:t>Box Office Mojo, IMDB, Rotten Tomatoes, </a:t>
          </a:r>
          <a:r>
            <a:rPr lang="en-US" dirty="0" err="1" smtClean="0"/>
            <a:t>TheMovieDB</a:t>
          </a:r>
          <a:r>
            <a:rPr lang="en-US" dirty="0" smtClean="0"/>
            <a:t> and The Numbers)</a:t>
          </a:r>
          <a:endParaRPr lang="en-US" dirty="0"/>
        </a:p>
      </dgm:t>
    </dgm:pt>
    <dgm:pt modelId="{17748A34-8A9A-4402-8693-54C581F37793}" type="parTrans" cxnId="{7DBCEEB8-BFBC-4D75-9512-0C0E5DE037BB}">
      <dgm:prSet/>
      <dgm:spPr/>
      <dgm:t>
        <a:bodyPr/>
        <a:lstStyle/>
        <a:p>
          <a:endParaRPr lang="en-US"/>
        </a:p>
      </dgm:t>
    </dgm:pt>
    <dgm:pt modelId="{7A22826C-7B33-4FCE-841A-18A251C39141}" type="sibTrans" cxnId="{7DBCEEB8-BFBC-4D75-9512-0C0E5DE037BB}">
      <dgm:prSet/>
      <dgm:spPr/>
      <dgm:t>
        <a:bodyPr/>
        <a:lstStyle/>
        <a:p>
          <a:endParaRPr lang="en-US"/>
        </a:p>
      </dgm:t>
    </dgm:pt>
    <dgm:pt modelId="{47318DB5-86E8-4508-9DA5-63DD16858144}">
      <dgm:prSet phldrT="[Text]"/>
      <dgm:spPr/>
      <dgm:t>
        <a:bodyPr/>
        <a:lstStyle/>
        <a:p>
          <a:r>
            <a:rPr lang="en-US" dirty="0" smtClean="0"/>
            <a:t>Timeliness</a:t>
          </a:r>
          <a:endParaRPr lang="en-US" dirty="0"/>
        </a:p>
      </dgm:t>
    </dgm:pt>
    <dgm:pt modelId="{10AD925F-3542-48E0-A860-7236C718AEA1}" type="parTrans" cxnId="{EC19B7E7-A57D-4C89-9729-DAAC102732F9}">
      <dgm:prSet/>
      <dgm:spPr/>
      <dgm:t>
        <a:bodyPr/>
        <a:lstStyle/>
        <a:p>
          <a:endParaRPr lang="en-US"/>
        </a:p>
      </dgm:t>
    </dgm:pt>
    <dgm:pt modelId="{B2B52F57-2881-47B0-9EE7-95C1C40F66BC}" type="sibTrans" cxnId="{EC19B7E7-A57D-4C89-9729-DAAC102732F9}">
      <dgm:prSet/>
      <dgm:spPr/>
      <dgm:t>
        <a:bodyPr/>
        <a:lstStyle/>
        <a:p>
          <a:endParaRPr lang="en-US"/>
        </a:p>
      </dgm:t>
    </dgm:pt>
    <dgm:pt modelId="{FB76B36A-17C8-4B3A-B8EB-898700613D4D}">
      <dgm:prSet phldrT="[Text]"/>
      <dgm:spPr/>
      <dgm:t>
        <a:bodyPr/>
        <a:lstStyle/>
        <a:p>
          <a:r>
            <a:rPr lang="en-US" dirty="0" smtClean="0"/>
            <a:t>The data provided is relevant for the analysis</a:t>
          </a:r>
          <a:endParaRPr lang="en-US" dirty="0"/>
        </a:p>
      </dgm:t>
    </dgm:pt>
    <dgm:pt modelId="{6117983F-BAEA-44AE-A012-856C12167AB3}" type="parTrans" cxnId="{DBE8CF37-9AC1-424E-B047-D150D39A673C}">
      <dgm:prSet/>
      <dgm:spPr/>
      <dgm:t>
        <a:bodyPr/>
        <a:lstStyle/>
        <a:p>
          <a:endParaRPr lang="en-US"/>
        </a:p>
      </dgm:t>
    </dgm:pt>
    <dgm:pt modelId="{7995D494-E56E-4688-86E3-CF60C5721C12}" type="sibTrans" cxnId="{DBE8CF37-9AC1-424E-B047-D150D39A673C}">
      <dgm:prSet/>
      <dgm:spPr/>
      <dgm:t>
        <a:bodyPr/>
        <a:lstStyle/>
        <a:p>
          <a:endParaRPr lang="en-US"/>
        </a:p>
      </dgm:t>
    </dgm:pt>
    <dgm:pt modelId="{14DCCB83-0DBE-4B81-8C33-F2DF4E4A657C}">
      <dgm:prSet phldrT="[Text]"/>
      <dgm:spPr/>
      <dgm:t>
        <a:bodyPr/>
        <a:lstStyle/>
        <a:p>
          <a:r>
            <a:rPr lang="en-US" dirty="0" smtClean="0"/>
            <a:t>The data does not contain information after 2019, given that movie tastes  change, this will not be taken into account in this </a:t>
          </a:r>
          <a:r>
            <a:rPr lang="en-US" dirty="0" err="1" smtClean="0"/>
            <a:t>nalaysis</a:t>
          </a:r>
          <a:endParaRPr lang="en-US" dirty="0"/>
        </a:p>
      </dgm:t>
    </dgm:pt>
    <dgm:pt modelId="{E176F350-E89C-4731-A7E8-28DE2BCFB550}" type="parTrans" cxnId="{14E92EE8-7793-47D2-97B7-DAEC456DCA32}">
      <dgm:prSet/>
      <dgm:spPr/>
      <dgm:t>
        <a:bodyPr/>
        <a:lstStyle/>
        <a:p>
          <a:endParaRPr lang="en-US"/>
        </a:p>
      </dgm:t>
    </dgm:pt>
    <dgm:pt modelId="{20C498BA-A4CD-4478-9D9E-6204DD26CDD2}" type="sibTrans" cxnId="{14E92EE8-7793-47D2-97B7-DAEC456DCA32}">
      <dgm:prSet/>
      <dgm:spPr/>
      <dgm:t>
        <a:bodyPr/>
        <a:lstStyle/>
        <a:p>
          <a:endParaRPr lang="en-US"/>
        </a:p>
      </dgm:t>
    </dgm:pt>
    <dgm:pt modelId="{33AB62B9-6FC4-4559-81B2-DB082673CEC7}" type="pres">
      <dgm:prSet presAssocID="{4F209FE3-EB9B-45F4-A894-F2D0A94DC4E6}" presName="Name0" presStyleCnt="0">
        <dgm:presLayoutVars>
          <dgm:dir/>
          <dgm:animLvl val="lvl"/>
          <dgm:resizeHandles val="exact"/>
        </dgm:presLayoutVars>
      </dgm:prSet>
      <dgm:spPr/>
    </dgm:pt>
    <dgm:pt modelId="{7421C63A-EB2D-40A0-8BCD-BAB56D394ACD}" type="pres">
      <dgm:prSet presAssocID="{18960372-BA8D-48ED-B94E-EC32FC4E9568}" presName="linNode" presStyleCnt="0"/>
      <dgm:spPr/>
    </dgm:pt>
    <dgm:pt modelId="{3983B3C5-5320-4C98-93AA-FBD2848525EB}" type="pres">
      <dgm:prSet presAssocID="{18960372-BA8D-48ED-B94E-EC32FC4E9568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963B0F96-4470-4EE1-889B-E8A032C231AC}" type="pres">
      <dgm:prSet presAssocID="{18960372-BA8D-48ED-B94E-EC32FC4E9568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280E9B-C643-4275-861D-E123577034FB}" type="pres">
      <dgm:prSet presAssocID="{54D8D877-CF84-44E6-BF8A-441A8CC673EC}" presName="sp" presStyleCnt="0"/>
      <dgm:spPr/>
    </dgm:pt>
    <dgm:pt modelId="{7B1C0D61-01F3-43D5-8068-C50FC7763A1F}" type="pres">
      <dgm:prSet presAssocID="{7FCE136C-2A10-4C70-9F5F-D384FC8F4AD9}" presName="linNode" presStyleCnt="0"/>
      <dgm:spPr/>
    </dgm:pt>
    <dgm:pt modelId="{51149A7C-02CF-405B-8E9B-20DD2291ECA4}" type="pres">
      <dgm:prSet presAssocID="{7FCE136C-2A10-4C70-9F5F-D384FC8F4AD9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67AB82EE-7B10-4EE5-A9A1-3C18E8BD18B0}" type="pres">
      <dgm:prSet presAssocID="{7FCE136C-2A10-4C70-9F5F-D384FC8F4AD9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8BD9F7-DC7F-4792-8CDD-61C981846CF5}" type="pres">
      <dgm:prSet presAssocID="{E004C8DC-31CE-46B6-A628-0FD666C4E6CE}" presName="sp" presStyleCnt="0"/>
      <dgm:spPr/>
    </dgm:pt>
    <dgm:pt modelId="{1EEB7E64-43F9-42A9-93C0-AA42639575EE}" type="pres">
      <dgm:prSet presAssocID="{40769183-2A89-4690-8AD6-F6E554CA6C45}" presName="linNode" presStyleCnt="0"/>
      <dgm:spPr/>
    </dgm:pt>
    <dgm:pt modelId="{C5CD2BA2-F5EC-4AE6-82F7-6B50A3E647BF}" type="pres">
      <dgm:prSet presAssocID="{40769183-2A89-4690-8AD6-F6E554CA6C45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F548BC2D-5A4F-4DD5-8920-B32715E96973}" type="pres">
      <dgm:prSet presAssocID="{40769183-2A89-4690-8AD6-F6E554CA6C45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933034-48A5-432E-8F8D-02A0D23C70C5}" type="pres">
      <dgm:prSet presAssocID="{78E16A3E-E4FD-4DD9-A05C-1F25613FD8E1}" presName="sp" presStyleCnt="0"/>
      <dgm:spPr/>
    </dgm:pt>
    <dgm:pt modelId="{F284A581-9D40-48F4-9C21-5DDB34B1E5DA}" type="pres">
      <dgm:prSet presAssocID="{68F7CEA7-4872-4857-AC87-9DD65A3B3797}" presName="linNode" presStyleCnt="0"/>
      <dgm:spPr/>
    </dgm:pt>
    <dgm:pt modelId="{721FD1BD-3C10-4E6D-913F-7BA743BD0A7A}" type="pres">
      <dgm:prSet presAssocID="{68F7CEA7-4872-4857-AC87-9DD65A3B3797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41DF96B7-76DD-4611-98AE-3803C1004BB5}" type="pres">
      <dgm:prSet presAssocID="{68F7CEA7-4872-4857-AC87-9DD65A3B3797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13A6A5-624D-40BA-A63A-F063EB8ED10A}" type="pres">
      <dgm:prSet presAssocID="{43CB3786-4C96-47D1-B2C7-BB02EE3B4760}" presName="sp" presStyleCnt="0"/>
      <dgm:spPr/>
    </dgm:pt>
    <dgm:pt modelId="{E2860E93-F09E-45B3-878B-506E0EB48016}" type="pres">
      <dgm:prSet presAssocID="{47318DB5-86E8-4508-9DA5-63DD16858144}" presName="linNode" presStyleCnt="0"/>
      <dgm:spPr/>
    </dgm:pt>
    <dgm:pt modelId="{8EAB9C40-9ADD-4DDF-93EE-E18C97BE34B6}" type="pres">
      <dgm:prSet presAssocID="{47318DB5-86E8-4508-9DA5-63DD16858144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385981-D092-41AB-822A-B45CAA40F19A}" type="pres">
      <dgm:prSet presAssocID="{47318DB5-86E8-4508-9DA5-63DD16858144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EDBDA8-B0A9-43C7-88D8-32AC183B87A0}" srcId="{4F209FE3-EB9B-45F4-A894-F2D0A94DC4E6}" destId="{68F7CEA7-4872-4857-AC87-9DD65A3B3797}" srcOrd="3" destOrd="0" parTransId="{236456B0-F619-469A-892B-989F9A3E7F8E}" sibTransId="{43CB3786-4C96-47D1-B2C7-BB02EE3B4760}"/>
    <dgm:cxn modelId="{713B616E-A7D1-486F-9481-FEA7BC67818B}" srcId="{7FCE136C-2A10-4C70-9F5F-D384FC8F4AD9}" destId="{11F0951D-B149-428B-B6B7-13B573AC2E69}" srcOrd="0" destOrd="0" parTransId="{6742B2D3-895B-413C-BD14-F75A3F35C1E8}" sibTransId="{0C00761A-3D5B-4D3F-82F7-C9370E7B280B}"/>
    <dgm:cxn modelId="{F076E210-D0C8-400E-8743-3FA6ACE858BB}" srcId="{18960372-BA8D-48ED-B94E-EC32FC4E9568}" destId="{A4940EB0-3A97-42ED-8365-9D60ADDDB7E2}" srcOrd="0" destOrd="0" parTransId="{06F21FCC-97AC-49BA-98D5-85F1D8ED0240}" sibTransId="{0A8460FE-963D-4140-BA74-1613C72F5CE8}"/>
    <dgm:cxn modelId="{D86AF2BF-85CA-49AC-933F-D5764AD8C072}" type="presOf" srcId="{18960372-BA8D-48ED-B94E-EC32FC4E9568}" destId="{3983B3C5-5320-4C98-93AA-FBD2848525EB}" srcOrd="0" destOrd="0" presId="urn:microsoft.com/office/officeart/2005/8/layout/vList5"/>
    <dgm:cxn modelId="{66832D08-D132-4D26-B670-CA9FF837CD85}" type="presOf" srcId="{11F0951D-B149-428B-B6B7-13B573AC2E69}" destId="{67AB82EE-7B10-4EE5-A9A1-3C18E8BD18B0}" srcOrd="0" destOrd="0" presId="urn:microsoft.com/office/officeart/2005/8/layout/vList5"/>
    <dgm:cxn modelId="{B9E3FF07-20E9-40B2-9C62-6C65D6DF5F54}" srcId="{4F209FE3-EB9B-45F4-A894-F2D0A94DC4E6}" destId="{7FCE136C-2A10-4C70-9F5F-D384FC8F4AD9}" srcOrd="1" destOrd="0" parTransId="{E97832B4-A0C8-47F0-9179-78C708771354}" sibTransId="{E004C8DC-31CE-46B6-A628-0FD666C4E6CE}"/>
    <dgm:cxn modelId="{14E92EE8-7793-47D2-97B7-DAEC456DCA32}" srcId="{47318DB5-86E8-4508-9DA5-63DD16858144}" destId="{14DCCB83-0DBE-4B81-8C33-F2DF4E4A657C}" srcOrd="0" destOrd="0" parTransId="{E176F350-E89C-4731-A7E8-28DE2BCFB550}" sibTransId="{20C498BA-A4CD-4478-9D9E-6204DD26CDD2}"/>
    <dgm:cxn modelId="{CDB2D79A-34F2-4658-8789-32CA37B20DE8}" type="presOf" srcId="{14DCCB83-0DBE-4B81-8C33-F2DF4E4A657C}" destId="{06385981-D092-41AB-822A-B45CAA40F19A}" srcOrd="0" destOrd="0" presId="urn:microsoft.com/office/officeart/2005/8/layout/vList5"/>
    <dgm:cxn modelId="{317E83BE-EF02-4747-A05C-F8D9018D8BE0}" srcId="{4F209FE3-EB9B-45F4-A894-F2D0A94DC4E6}" destId="{18960372-BA8D-48ED-B94E-EC32FC4E9568}" srcOrd="0" destOrd="0" parTransId="{8CBE04A1-1873-427D-AC46-27D77222B288}" sibTransId="{54D8D877-CF84-44E6-BF8A-441A8CC673EC}"/>
    <dgm:cxn modelId="{602A0D5C-3892-42D5-A9E9-CF83AD5B6F9F}" type="presOf" srcId="{4F209FE3-EB9B-45F4-A894-F2D0A94DC4E6}" destId="{33AB62B9-6FC4-4559-81B2-DB082673CEC7}" srcOrd="0" destOrd="0" presId="urn:microsoft.com/office/officeart/2005/8/layout/vList5"/>
    <dgm:cxn modelId="{A2EA6C7B-031C-4DFE-B481-55087C1938F0}" type="presOf" srcId="{FB76B36A-17C8-4B3A-B8EB-898700613D4D}" destId="{41DF96B7-76DD-4611-98AE-3803C1004BB5}" srcOrd="0" destOrd="0" presId="urn:microsoft.com/office/officeart/2005/8/layout/vList5"/>
    <dgm:cxn modelId="{6444C836-5ADE-4895-B172-573BC2F41499}" type="presOf" srcId="{40769183-2A89-4690-8AD6-F6E554CA6C45}" destId="{C5CD2BA2-F5EC-4AE6-82F7-6B50A3E647BF}" srcOrd="0" destOrd="0" presId="urn:microsoft.com/office/officeart/2005/8/layout/vList5"/>
    <dgm:cxn modelId="{CE196F91-A103-4B7C-9322-C02C6AA5B608}" type="presOf" srcId="{68F7CEA7-4872-4857-AC87-9DD65A3B3797}" destId="{721FD1BD-3C10-4E6D-913F-7BA743BD0A7A}" srcOrd="0" destOrd="0" presId="urn:microsoft.com/office/officeart/2005/8/layout/vList5"/>
    <dgm:cxn modelId="{A986716A-B205-4A01-BA89-14B39F1F78D4}" type="presOf" srcId="{A4940EB0-3A97-42ED-8365-9D60ADDDB7E2}" destId="{963B0F96-4470-4EE1-889B-E8A032C231AC}" srcOrd="0" destOrd="0" presId="urn:microsoft.com/office/officeart/2005/8/layout/vList5"/>
    <dgm:cxn modelId="{455F0C4A-CA88-4F4C-A8B6-A5B8CB8877C3}" type="presOf" srcId="{B417C7D5-103C-4152-9834-033AD7EBDE8A}" destId="{F548BC2D-5A4F-4DD5-8920-B32715E96973}" srcOrd="0" destOrd="0" presId="urn:microsoft.com/office/officeart/2005/8/layout/vList5"/>
    <dgm:cxn modelId="{EA813C80-6DB2-45F1-9D59-BABCE0C50CA1}" type="presOf" srcId="{47318DB5-86E8-4508-9DA5-63DD16858144}" destId="{8EAB9C40-9ADD-4DDF-93EE-E18C97BE34B6}" srcOrd="0" destOrd="0" presId="urn:microsoft.com/office/officeart/2005/8/layout/vList5"/>
    <dgm:cxn modelId="{7DBCEEB8-BFBC-4D75-9512-0C0E5DE037BB}" srcId="{40769183-2A89-4690-8AD6-F6E554CA6C45}" destId="{B417C7D5-103C-4152-9834-033AD7EBDE8A}" srcOrd="0" destOrd="0" parTransId="{17748A34-8A9A-4402-8693-54C581F37793}" sibTransId="{7A22826C-7B33-4FCE-841A-18A251C39141}"/>
    <dgm:cxn modelId="{DBE8CF37-9AC1-424E-B047-D150D39A673C}" srcId="{68F7CEA7-4872-4857-AC87-9DD65A3B3797}" destId="{FB76B36A-17C8-4B3A-B8EB-898700613D4D}" srcOrd="0" destOrd="0" parTransId="{6117983F-BAEA-44AE-A012-856C12167AB3}" sibTransId="{7995D494-E56E-4688-86E3-CF60C5721C12}"/>
    <dgm:cxn modelId="{738D8257-384C-4779-9309-5A2A671A5DB3}" type="presOf" srcId="{7FCE136C-2A10-4C70-9F5F-D384FC8F4AD9}" destId="{51149A7C-02CF-405B-8E9B-20DD2291ECA4}" srcOrd="0" destOrd="0" presId="urn:microsoft.com/office/officeart/2005/8/layout/vList5"/>
    <dgm:cxn modelId="{A5DE8937-955E-4D3F-AC1F-EF06BE04D4FF}" srcId="{4F209FE3-EB9B-45F4-A894-F2D0A94DC4E6}" destId="{40769183-2A89-4690-8AD6-F6E554CA6C45}" srcOrd="2" destOrd="0" parTransId="{3AD1BADE-8AA3-4D62-B32E-AAE22E7F6BF4}" sibTransId="{78E16A3E-E4FD-4DD9-A05C-1F25613FD8E1}"/>
    <dgm:cxn modelId="{EC19B7E7-A57D-4C89-9729-DAAC102732F9}" srcId="{4F209FE3-EB9B-45F4-A894-F2D0A94DC4E6}" destId="{47318DB5-86E8-4508-9DA5-63DD16858144}" srcOrd="4" destOrd="0" parTransId="{10AD925F-3542-48E0-A860-7236C718AEA1}" sibTransId="{B2B52F57-2881-47B0-9EE7-95C1C40F66BC}"/>
    <dgm:cxn modelId="{D87F0EFA-098E-4CF7-9905-F2987163FED2}" type="presParOf" srcId="{33AB62B9-6FC4-4559-81B2-DB082673CEC7}" destId="{7421C63A-EB2D-40A0-8BCD-BAB56D394ACD}" srcOrd="0" destOrd="0" presId="urn:microsoft.com/office/officeart/2005/8/layout/vList5"/>
    <dgm:cxn modelId="{21042C28-E5CB-4942-BC16-27FEF4F8F341}" type="presParOf" srcId="{7421C63A-EB2D-40A0-8BCD-BAB56D394ACD}" destId="{3983B3C5-5320-4C98-93AA-FBD2848525EB}" srcOrd="0" destOrd="0" presId="urn:microsoft.com/office/officeart/2005/8/layout/vList5"/>
    <dgm:cxn modelId="{6298F7CD-D4C0-4AFE-B32B-6DC1CF745635}" type="presParOf" srcId="{7421C63A-EB2D-40A0-8BCD-BAB56D394ACD}" destId="{963B0F96-4470-4EE1-889B-E8A032C231AC}" srcOrd="1" destOrd="0" presId="urn:microsoft.com/office/officeart/2005/8/layout/vList5"/>
    <dgm:cxn modelId="{4F5EAEA5-E6D4-4655-AAF0-D40D5DED03B1}" type="presParOf" srcId="{33AB62B9-6FC4-4559-81B2-DB082673CEC7}" destId="{7E280E9B-C643-4275-861D-E123577034FB}" srcOrd="1" destOrd="0" presId="urn:microsoft.com/office/officeart/2005/8/layout/vList5"/>
    <dgm:cxn modelId="{1FA7D1CC-B60C-44A9-B27F-7A490FCDDA97}" type="presParOf" srcId="{33AB62B9-6FC4-4559-81B2-DB082673CEC7}" destId="{7B1C0D61-01F3-43D5-8068-C50FC7763A1F}" srcOrd="2" destOrd="0" presId="urn:microsoft.com/office/officeart/2005/8/layout/vList5"/>
    <dgm:cxn modelId="{1F6DC9E1-BF79-4C91-95B2-4D7F0BDB9718}" type="presParOf" srcId="{7B1C0D61-01F3-43D5-8068-C50FC7763A1F}" destId="{51149A7C-02CF-405B-8E9B-20DD2291ECA4}" srcOrd="0" destOrd="0" presId="urn:microsoft.com/office/officeart/2005/8/layout/vList5"/>
    <dgm:cxn modelId="{DA65F990-81BE-47A2-A80F-074D4092418A}" type="presParOf" srcId="{7B1C0D61-01F3-43D5-8068-C50FC7763A1F}" destId="{67AB82EE-7B10-4EE5-A9A1-3C18E8BD18B0}" srcOrd="1" destOrd="0" presId="urn:microsoft.com/office/officeart/2005/8/layout/vList5"/>
    <dgm:cxn modelId="{AB9C96D1-4C34-4483-AA07-784C55DE1ABB}" type="presParOf" srcId="{33AB62B9-6FC4-4559-81B2-DB082673CEC7}" destId="{1C8BD9F7-DC7F-4792-8CDD-61C981846CF5}" srcOrd="3" destOrd="0" presId="urn:microsoft.com/office/officeart/2005/8/layout/vList5"/>
    <dgm:cxn modelId="{C99EB232-5A20-47D5-8834-E2472320FD82}" type="presParOf" srcId="{33AB62B9-6FC4-4559-81B2-DB082673CEC7}" destId="{1EEB7E64-43F9-42A9-93C0-AA42639575EE}" srcOrd="4" destOrd="0" presId="urn:microsoft.com/office/officeart/2005/8/layout/vList5"/>
    <dgm:cxn modelId="{45887109-BDB0-43BE-98CE-8D9A9E966C22}" type="presParOf" srcId="{1EEB7E64-43F9-42A9-93C0-AA42639575EE}" destId="{C5CD2BA2-F5EC-4AE6-82F7-6B50A3E647BF}" srcOrd="0" destOrd="0" presId="urn:microsoft.com/office/officeart/2005/8/layout/vList5"/>
    <dgm:cxn modelId="{934B2A7B-A246-4D46-8C32-F41841540550}" type="presParOf" srcId="{1EEB7E64-43F9-42A9-93C0-AA42639575EE}" destId="{F548BC2D-5A4F-4DD5-8920-B32715E96973}" srcOrd="1" destOrd="0" presId="urn:microsoft.com/office/officeart/2005/8/layout/vList5"/>
    <dgm:cxn modelId="{19864E18-2AB3-4FCB-B9FE-D6048BD48DF6}" type="presParOf" srcId="{33AB62B9-6FC4-4559-81B2-DB082673CEC7}" destId="{3F933034-48A5-432E-8F8D-02A0D23C70C5}" srcOrd="5" destOrd="0" presId="urn:microsoft.com/office/officeart/2005/8/layout/vList5"/>
    <dgm:cxn modelId="{FBBF3EFF-946C-439B-9CD5-8968507D6B4D}" type="presParOf" srcId="{33AB62B9-6FC4-4559-81B2-DB082673CEC7}" destId="{F284A581-9D40-48F4-9C21-5DDB34B1E5DA}" srcOrd="6" destOrd="0" presId="urn:microsoft.com/office/officeart/2005/8/layout/vList5"/>
    <dgm:cxn modelId="{D692A62C-5DB6-43A5-8BEA-276BE819B8F1}" type="presParOf" srcId="{F284A581-9D40-48F4-9C21-5DDB34B1E5DA}" destId="{721FD1BD-3C10-4E6D-913F-7BA743BD0A7A}" srcOrd="0" destOrd="0" presId="urn:microsoft.com/office/officeart/2005/8/layout/vList5"/>
    <dgm:cxn modelId="{DC8988FB-463E-494C-A216-B9E44FE51764}" type="presParOf" srcId="{F284A581-9D40-48F4-9C21-5DDB34B1E5DA}" destId="{41DF96B7-76DD-4611-98AE-3803C1004BB5}" srcOrd="1" destOrd="0" presId="urn:microsoft.com/office/officeart/2005/8/layout/vList5"/>
    <dgm:cxn modelId="{4B0B1A4D-8C55-470B-A871-5039AF2CC6D7}" type="presParOf" srcId="{33AB62B9-6FC4-4559-81B2-DB082673CEC7}" destId="{CB13A6A5-624D-40BA-A63A-F063EB8ED10A}" srcOrd="7" destOrd="0" presId="urn:microsoft.com/office/officeart/2005/8/layout/vList5"/>
    <dgm:cxn modelId="{60FEC387-D1D2-4E77-9FE8-B4348AC2F333}" type="presParOf" srcId="{33AB62B9-6FC4-4559-81B2-DB082673CEC7}" destId="{E2860E93-F09E-45B3-878B-506E0EB48016}" srcOrd="8" destOrd="0" presId="urn:microsoft.com/office/officeart/2005/8/layout/vList5"/>
    <dgm:cxn modelId="{7954462A-C497-4671-8751-3F375374260E}" type="presParOf" srcId="{E2860E93-F09E-45B3-878B-506E0EB48016}" destId="{8EAB9C40-9ADD-4DDF-93EE-E18C97BE34B6}" srcOrd="0" destOrd="0" presId="urn:microsoft.com/office/officeart/2005/8/layout/vList5"/>
    <dgm:cxn modelId="{417C9510-AC56-42AF-B333-73CDEBDD0220}" type="presParOf" srcId="{E2860E93-F09E-45B3-878B-506E0EB48016}" destId="{06385981-D092-41AB-822A-B45CAA40F19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B0F96-4470-4EE1-889B-E8A032C231AC}">
      <dsp:nvSpPr>
        <dsp:cNvPr id="0" name=""/>
        <dsp:cNvSpPr/>
      </dsp:nvSpPr>
      <dsp:spPr>
        <a:xfrm rot="5400000">
          <a:off x="5547182" y="-2376227"/>
          <a:ext cx="596619" cy="55016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The data is from reliable sources and we can therefore trust the accuracy of the data</a:t>
          </a:r>
          <a:endParaRPr lang="en-US" sz="1300" kern="1200" dirty="0"/>
        </a:p>
      </dsp:txBody>
      <dsp:txXfrm rot="-5400000">
        <a:off x="3094673" y="105407"/>
        <a:ext cx="5472514" cy="538369"/>
      </dsp:txXfrm>
    </dsp:sp>
    <dsp:sp modelId="{3983B3C5-5320-4C98-93AA-FBD2848525EB}">
      <dsp:nvSpPr>
        <dsp:cNvPr id="0" name=""/>
        <dsp:cNvSpPr/>
      </dsp:nvSpPr>
      <dsp:spPr>
        <a:xfrm>
          <a:off x="0" y="1705"/>
          <a:ext cx="3094672" cy="745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Accuracy</a:t>
          </a:r>
          <a:endParaRPr lang="en-US" sz="3200" kern="1200" dirty="0"/>
        </a:p>
      </dsp:txBody>
      <dsp:txXfrm>
        <a:off x="36406" y="38111"/>
        <a:ext cx="3021860" cy="672962"/>
      </dsp:txXfrm>
    </dsp:sp>
    <dsp:sp modelId="{67AB82EE-7B10-4EE5-A9A1-3C18E8BD18B0}">
      <dsp:nvSpPr>
        <dsp:cNvPr id="0" name=""/>
        <dsp:cNvSpPr/>
      </dsp:nvSpPr>
      <dsp:spPr>
        <a:xfrm rot="5400000">
          <a:off x="5547182" y="-1593164"/>
          <a:ext cx="596619" cy="55016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The data is comprehensive for the analysis</a:t>
          </a:r>
          <a:endParaRPr lang="en-US" sz="1300" kern="1200" dirty="0"/>
        </a:p>
      </dsp:txBody>
      <dsp:txXfrm rot="-5400000">
        <a:off x="3094673" y="888470"/>
        <a:ext cx="5472514" cy="538369"/>
      </dsp:txXfrm>
    </dsp:sp>
    <dsp:sp modelId="{51149A7C-02CF-405B-8E9B-20DD2291ECA4}">
      <dsp:nvSpPr>
        <dsp:cNvPr id="0" name=""/>
        <dsp:cNvSpPr/>
      </dsp:nvSpPr>
      <dsp:spPr>
        <a:xfrm>
          <a:off x="0" y="784768"/>
          <a:ext cx="3094672" cy="745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Completeness</a:t>
          </a:r>
          <a:endParaRPr lang="en-US" sz="3200" kern="1200" dirty="0"/>
        </a:p>
      </dsp:txBody>
      <dsp:txXfrm>
        <a:off x="36406" y="821174"/>
        <a:ext cx="3021860" cy="672962"/>
      </dsp:txXfrm>
    </dsp:sp>
    <dsp:sp modelId="{F548BC2D-5A4F-4DD5-8920-B32715E96973}">
      <dsp:nvSpPr>
        <dsp:cNvPr id="0" name=""/>
        <dsp:cNvSpPr/>
      </dsp:nvSpPr>
      <dsp:spPr>
        <a:xfrm rot="5400000">
          <a:off x="5547182" y="-810101"/>
          <a:ext cx="596619" cy="55016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The data is from reliable sources (</a:t>
          </a:r>
          <a:r>
            <a:rPr lang="en-US" sz="1300" kern="1200" dirty="0" smtClean="0"/>
            <a:t>Box Office Mojo, IMDB, Rotten Tomatoes, </a:t>
          </a:r>
          <a:r>
            <a:rPr lang="en-US" sz="1300" kern="1200" dirty="0" err="1" smtClean="0"/>
            <a:t>TheMovieDB</a:t>
          </a:r>
          <a:r>
            <a:rPr lang="en-US" sz="1300" kern="1200" dirty="0" smtClean="0"/>
            <a:t> and The Numbers)</a:t>
          </a:r>
          <a:endParaRPr lang="en-US" sz="1300" kern="1200" dirty="0"/>
        </a:p>
      </dsp:txBody>
      <dsp:txXfrm rot="-5400000">
        <a:off x="3094673" y="1671533"/>
        <a:ext cx="5472514" cy="538369"/>
      </dsp:txXfrm>
    </dsp:sp>
    <dsp:sp modelId="{C5CD2BA2-F5EC-4AE6-82F7-6B50A3E647BF}">
      <dsp:nvSpPr>
        <dsp:cNvPr id="0" name=""/>
        <dsp:cNvSpPr/>
      </dsp:nvSpPr>
      <dsp:spPr>
        <a:xfrm>
          <a:off x="0" y="1567831"/>
          <a:ext cx="3094672" cy="745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Reliability</a:t>
          </a:r>
          <a:endParaRPr lang="en-US" sz="3200" kern="1200" dirty="0"/>
        </a:p>
      </dsp:txBody>
      <dsp:txXfrm>
        <a:off x="36406" y="1604237"/>
        <a:ext cx="3021860" cy="672962"/>
      </dsp:txXfrm>
    </dsp:sp>
    <dsp:sp modelId="{41DF96B7-76DD-4611-98AE-3803C1004BB5}">
      <dsp:nvSpPr>
        <dsp:cNvPr id="0" name=""/>
        <dsp:cNvSpPr/>
      </dsp:nvSpPr>
      <dsp:spPr>
        <a:xfrm rot="5400000">
          <a:off x="5547182" y="-27038"/>
          <a:ext cx="596619" cy="55016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The data provided is relevant for the analysis</a:t>
          </a:r>
          <a:endParaRPr lang="en-US" sz="1300" kern="1200" dirty="0"/>
        </a:p>
      </dsp:txBody>
      <dsp:txXfrm rot="-5400000">
        <a:off x="3094673" y="2454596"/>
        <a:ext cx="5472514" cy="538369"/>
      </dsp:txXfrm>
    </dsp:sp>
    <dsp:sp modelId="{721FD1BD-3C10-4E6D-913F-7BA743BD0A7A}">
      <dsp:nvSpPr>
        <dsp:cNvPr id="0" name=""/>
        <dsp:cNvSpPr/>
      </dsp:nvSpPr>
      <dsp:spPr>
        <a:xfrm>
          <a:off x="0" y="2350894"/>
          <a:ext cx="3094672" cy="745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Relevance</a:t>
          </a:r>
          <a:endParaRPr lang="en-US" sz="3200" kern="1200" dirty="0"/>
        </a:p>
      </dsp:txBody>
      <dsp:txXfrm>
        <a:off x="36406" y="2387300"/>
        <a:ext cx="3021860" cy="672962"/>
      </dsp:txXfrm>
    </dsp:sp>
    <dsp:sp modelId="{06385981-D092-41AB-822A-B45CAA40F19A}">
      <dsp:nvSpPr>
        <dsp:cNvPr id="0" name=""/>
        <dsp:cNvSpPr/>
      </dsp:nvSpPr>
      <dsp:spPr>
        <a:xfrm rot="5400000">
          <a:off x="5547182" y="756024"/>
          <a:ext cx="596619" cy="55016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The data does not contain information after 2019, given that movie tastes  change, this will not be taken into account in this </a:t>
          </a:r>
          <a:r>
            <a:rPr lang="en-US" sz="1300" kern="1200" dirty="0" err="1" smtClean="0"/>
            <a:t>nalaysis</a:t>
          </a:r>
          <a:endParaRPr lang="en-US" sz="1300" kern="1200" dirty="0"/>
        </a:p>
      </dsp:txBody>
      <dsp:txXfrm rot="-5400000">
        <a:off x="3094673" y="3237659"/>
        <a:ext cx="5472514" cy="538369"/>
      </dsp:txXfrm>
    </dsp:sp>
    <dsp:sp modelId="{8EAB9C40-9ADD-4DDF-93EE-E18C97BE34B6}">
      <dsp:nvSpPr>
        <dsp:cNvPr id="0" name=""/>
        <dsp:cNvSpPr/>
      </dsp:nvSpPr>
      <dsp:spPr>
        <a:xfrm>
          <a:off x="0" y="3133957"/>
          <a:ext cx="3094672" cy="745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Timeliness</a:t>
          </a:r>
          <a:endParaRPr lang="en-US" sz="3200" kern="1200" dirty="0"/>
        </a:p>
      </dsp:txBody>
      <dsp:txXfrm>
        <a:off x="36406" y="3170363"/>
        <a:ext cx="3021860" cy="672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0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875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2485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336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4625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19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74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00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36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69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58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1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58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51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384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B570-2A31-4F51-A711-0208A3466C8A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70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1B570-2A31-4F51-A711-0208A3466C8A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3B3C90A-055F-458E-ADAE-B0B5EC8BBC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91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vonne.kirigo@gmail.com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Microsoft Movie studio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Yvonne Mwangi</a:t>
            </a:r>
          </a:p>
          <a:p>
            <a:r>
              <a:rPr lang="en-US" dirty="0" smtClean="0"/>
              <a:t>Phase 1 </a:t>
            </a:r>
            <a:r>
              <a:rPr lang="en-US" dirty="0" smtClean="0"/>
              <a:t>Project</a:t>
            </a:r>
          </a:p>
          <a:p>
            <a:r>
              <a:rPr lang="en-US" smtClean="0"/>
              <a:t>February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76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8673" y="158060"/>
            <a:ext cx="2314344" cy="132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 </a:t>
            </a:r>
            <a:r>
              <a:rPr lang="en-US" dirty="0" smtClean="0"/>
              <a:t>– Top movies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73" y="3210339"/>
            <a:ext cx="6103795" cy="35351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364" y="294033"/>
            <a:ext cx="5748211" cy="30554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9406" y="1643408"/>
            <a:ext cx="2902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Avengers movies was both highly rated and generated high revenue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773" y="3431373"/>
            <a:ext cx="2236363" cy="33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7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8673" y="158060"/>
            <a:ext cx="2344162" cy="1760192"/>
          </a:xfrm>
        </p:spPr>
        <p:txBody>
          <a:bodyPr>
            <a:normAutofit/>
          </a:bodyPr>
          <a:lstStyle/>
          <a:p>
            <a:r>
              <a:rPr lang="en-US" dirty="0" smtClean="0"/>
              <a:t>Results </a:t>
            </a:r>
            <a:r>
              <a:rPr lang="en-US" dirty="0" smtClean="0"/>
              <a:t>– Top directors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29" y="3347416"/>
            <a:ext cx="5512852" cy="33316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90804" y="2083257"/>
            <a:ext cx="36035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effectLst/>
                <a:latin typeface="Helvetica Neue"/>
              </a:rPr>
              <a:t>Anthony Russo is a highly rated producer whose movies are profitable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484" y="136302"/>
            <a:ext cx="5282530" cy="32926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749" y="3429000"/>
            <a:ext cx="2193590" cy="32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1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8673" y="158060"/>
            <a:ext cx="3433531" cy="132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 – Budget vs Profitability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204" y="308113"/>
            <a:ext cx="5332164" cy="31606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73" y="3498573"/>
            <a:ext cx="5494866" cy="32570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4326" y="2027051"/>
            <a:ext cx="2902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revenue and profitability of movies are positively correlated.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91720" y="5127115"/>
            <a:ext cx="3423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production budget does not have a linear relationship with the profitability of the movie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4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8673" y="158060"/>
            <a:ext cx="8596668" cy="1320800"/>
          </a:xfrm>
        </p:spPr>
        <p:txBody>
          <a:bodyPr/>
          <a:lstStyle/>
          <a:p>
            <a:r>
              <a:rPr lang="en-US" dirty="0" smtClean="0"/>
              <a:t>Results – Rating vs Revenue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17815" y="1630496"/>
            <a:ext cx="29022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higher rating does not necessarily translate to a higher revenue however more movies with a higher revenue had a rating of 6 and above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41" y="941180"/>
            <a:ext cx="6566760" cy="47294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17815" y="3536458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Rating only do not predict the success of a movie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63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8673" y="158060"/>
            <a:ext cx="8596668" cy="1320800"/>
          </a:xfrm>
        </p:spPr>
        <p:txBody>
          <a:bodyPr/>
          <a:lstStyle/>
          <a:p>
            <a:r>
              <a:rPr lang="en-US" dirty="0" smtClean="0"/>
              <a:t>Results </a:t>
            </a:r>
            <a:r>
              <a:rPr lang="en-US" dirty="0" smtClean="0"/>
              <a:t>- Genres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17815" y="1630496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Adventure and Drama </a:t>
            </a:r>
            <a:r>
              <a:rPr lang="en-US" dirty="0" smtClean="0"/>
              <a:t>movie genres </a:t>
            </a:r>
            <a:r>
              <a:rPr lang="en-US" dirty="0" smtClean="0"/>
              <a:t>are popular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04" y="1026677"/>
            <a:ext cx="6397288" cy="42907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8861"/>
          <a:stretch/>
        </p:blipFill>
        <p:spPr>
          <a:xfrm>
            <a:off x="6306354" y="2514601"/>
            <a:ext cx="3382726" cy="33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smtClean="0"/>
              <a:t>advise </a:t>
            </a:r>
            <a:r>
              <a:rPr lang="en-US" dirty="0"/>
              <a:t>Microsoft to pick the top </a:t>
            </a:r>
            <a:r>
              <a:rPr lang="en-US" dirty="0" smtClean="0"/>
              <a:t>director </a:t>
            </a:r>
            <a:r>
              <a:rPr lang="en-US" dirty="0"/>
              <a:t>Anthony </a:t>
            </a:r>
            <a:r>
              <a:rPr lang="en-US" dirty="0" smtClean="0"/>
              <a:t>Russo. </a:t>
            </a:r>
            <a:r>
              <a:rPr lang="en-US" dirty="0"/>
              <a:t>Since </a:t>
            </a:r>
            <a:r>
              <a:rPr lang="en-US" dirty="0" smtClean="0"/>
              <a:t>he is highly </a:t>
            </a:r>
            <a:r>
              <a:rPr lang="en-US" dirty="0"/>
              <a:t>rated and </a:t>
            </a:r>
            <a:r>
              <a:rPr lang="en-US" dirty="0" smtClean="0"/>
              <a:t>he produces </a:t>
            </a:r>
            <a:r>
              <a:rPr lang="en-US" dirty="0" smtClean="0"/>
              <a:t>successful movies in revenue.</a:t>
            </a:r>
          </a:p>
          <a:p>
            <a:r>
              <a:rPr lang="en-US" dirty="0" smtClean="0"/>
              <a:t>He </a:t>
            </a:r>
            <a:r>
              <a:rPr lang="en-US" dirty="0" smtClean="0"/>
              <a:t>would be a great </a:t>
            </a:r>
            <a:r>
              <a:rPr lang="en-US" dirty="0"/>
              <a:t>option to start off the Microsoft studio </a:t>
            </a:r>
            <a:r>
              <a:rPr lang="en-US" dirty="0" smtClean="0"/>
              <a:t> and advise in matters of choices </a:t>
            </a:r>
            <a:r>
              <a:rPr lang="en-US" dirty="0"/>
              <a:t>of the genres to focus on and actors to consider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Adventure and Drama genres are popular genres to consider</a:t>
            </a:r>
          </a:p>
          <a:p>
            <a:r>
              <a:rPr lang="en-US" dirty="0"/>
              <a:t>Movie business is profitable</a:t>
            </a:r>
          </a:p>
          <a:p>
            <a:r>
              <a:rPr lang="en-US" dirty="0"/>
              <a:t>With the right choice of directors, Microsoft will succeed in this venture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9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60" y="681015"/>
            <a:ext cx="5089781" cy="47921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62870" y="2574235"/>
            <a:ext cx="4591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b="1" dirty="0"/>
          </a:p>
          <a:p>
            <a:pPr lvl="0"/>
            <a:r>
              <a:rPr lang="en-US" b="1" dirty="0"/>
              <a:t>Email:</a:t>
            </a:r>
            <a:r>
              <a:rPr lang="en-US" dirty="0"/>
              <a:t> </a:t>
            </a:r>
            <a:r>
              <a:rPr lang="en-US" u="sng" dirty="0" smtClean="0">
                <a:solidFill>
                  <a:schemeClr val="hlink"/>
                </a:solidFill>
              </a:rPr>
              <a:t>y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vonne.kirigo@gmail.com</a:t>
            </a:r>
            <a:endParaRPr lang="en-US" dirty="0"/>
          </a:p>
          <a:p>
            <a:pPr lvl="0"/>
            <a:r>
              <a:rPr lang="en-US" b="1" dirty="0"/>
              <a:t>GitHub:</a:t>
            </a:r>
            <a:r>
              <a:rPr lang="en-US" dirty="0"/>
              <a:t> </a:t>
            </a:r>
            <a:r>
              <a:rPr lang="en-US" dirty="0" smtClean="0"/>
              <a:t>@</a:t>
            </a:r>
            <a:r>
              <a:rPr lang="en-US" dirty="0" err="1" smtClean="0"/>
              <a:t>KirigoY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0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77334" y="1351723"/>
            <a:ext cx="8596668" cy="4689640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Average </a:t>
            </a:r>
            <a:r>
              <a:rPr lang="en-US" dirty="0">
                <a:solidFill>
                  <a:schemeClr val="accent6"/>
                </a:solidFill>
              </a:rPr>
              <a:t>a</a:t>
            </a:r>
            <a:r>
              <a:rPr lang="en-US" dirty="0" smtClean="0">
                <a:solidFill>
                  <a:schemeClr val="accent6"/>
                </a:solidFill>
              </a:rPr>
              <a:t>nnual revenue of $ 1.58B</a:t>
            </a:r>
          </a:p>
          <a:p>
            <a:r>
              <a:rPr lang="en-US" dirty="0">
                <a:solidFill>
                  <a:schemeClr val="accent6"/>
                </a:solidFill>
              </a:rPr>
              <a:t>Average number of movies </a:t>
            </a:r>
            <a:r>
              <a:rPr lang="en-US" dirty="0" smtClean="0">
                <a:solidFill>
                  <a:schemeClr val="accent6"/>
                </a:solidFill>
              </a:rPr>
              <a:t>produced per </a:t>
            </a:r>
            <a:r>
              <a:rPr lang="en-US" dirty="0">
                <a:solidFill>
                  <a:schemeClr val="accent6"/>
                </a:solidFill>
              </a:rPr>
              <a:t>year – </a:t>
            </a:r>
            <a:r>
              <a:rPr lang="en-US" dirty="0" smtClean="0">
                <a:solidFill>
                  <a:schemeClr val="accent6"/>
                </a:solidFill>
              </a:rPr>
              <a:t>173</a:t>
            </a:r>
          </a:p>
          <a:p>
            <a:r>
              <a:rPr lang="en-US" dirty="0">
                <a:solidFill>
                  <a:schemeClr val="accent6"/>
                </a:solidFill>
              </a:rPr>
              <a:t> The Avengers movies was both highly rated and generated high revenue</a:t>
            </a:r>
          </a:p>
          <a:p>
            <a:r>
              <a:rPr lang="en-US" dirty="0">
                <a:solidFill>
                  <a:schemeClr val="accent6"/>
                </a:solidFill>
              </a:rPr>
              <a:t>Anthony Russo is a highly rated producer whose movies are profitable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The </a:t>
            </a:r>
            <a:r>
              <a:rPr lang="en-US" dirty="0">
                <a:solidFill>
                  <a:schemeClr val="accent6"/>
                </a:solidFill>
              </a:rPr>
              <a:t>revenue and profitability of movies are positively correlated</a:t>
            </a:r>
            <a:endParaRPr lang="en-US" dirty="0" smtClean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The production budget does not have a linear relationship with the profitability of the </a:t>
            </a:r>
            <a:r>
              <a:rPr lang="en-US" dirty="0" smtClean="0">
                <a:solidFill>
                  <a:schemeClr val="accent6"/>
                </a:solidFill>
              </a:rPr>
              <a:t>movie</a:t>
            </a:r>
          </a:p>
          <a:p>
            <a:r>
              <a:rPr lang="en-US" dirty="0">
                <a:solidFill>
                  <a:schemeClr val="accent6"/>
                </a:solidFill>
              </a:rPr>
              <a:t>A higher rating does not necessarily translate to a higher revenue however more movies with a higher revenue had a rating of 6 and </a:t>
            </a:r>
            <a:r>
              <a:rPr lang="en-US" dirty="0" smtClean="0">
                <a:solidFill>
                  <a:schemeClr val="accent6"/>
                </a:solidFill>
              </a:rPr>
              <a:t>above</a:t>
            </a:r>
          </a:p>
          <a:p>
            <a:r>
              <a:rPr lang="en-US" dirty="0">
                <a:solidFill>
                  <a:schemeClr val="accent6"/>
                </a:solidFill>
              </a:rPr>
              <a:t>Adventure and Drama movie genres are </a:t>
            </a:r>
            <a:r>
              <a:rPr lang="en-US" dirty="0" smtClean="0">
                <a:solidFill>
                  <a:schemeClr val="accent6"/>
                </a:solidFill>
              </a:rPr>
              <a:t>popular</a:t>
            </a:r>
          </a:p>
          <a:p>
            <a:r>
              <a:rPr lang="en-US" dirty="0">
                <a:solidFill>
                  <a:schemeClr val="accent6"/>
                </a:solidFill>
              </a:rPr>
              <a:t>Anthony </a:t>
            </a:r>
            <a:r>
              <a:rPr lang="en-US" dirty="0" smtClean="0">
                <a:solidFill>
                  <a:schemeClr val="accent6"/>
                </a:solidFill>
              </a:rPr>
              <a:t>Russo is a highly </a:t>
            </a:r>
            <a:r>
              <a:rPr lang="en-US" dirty="0">
                <a:solidFill>
                  <a:schemeClr val="accent6"/>
                </a:solidFill>
              </a:rPr>
              <a:t>rated </a:t>
            </a:r>
            <a:r>
              <a:rPr lang="en-US" dirty="0" smtClean="0">
                <a:solidFill>
                  <a:schemeClr val="accent6"/>
                </a:solidFill>
              </a:rPr>
              <a:t>director and </a:t>
            </a:r>
            <a:r>
              <a:rPr lang="en-US" dirty="0">
                <a:solidFill>
                  <a:schemeClr val="accent6"/>
                </a:solidFill>
              </a:rPr>
              <a:t>he produces successful </a:t>
            </a:r>
            <a:r>
              <a:rPr lang="en-US" dirty="0" smtClean="0">
                <a:solidFill>
                  <a:schemeClr val="accent6"/>
                </a:solidFill>
              </a:rPr>
              <a:t>movies. He would be a great choice for Microsoft</a:t>
            </a:r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8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FF2B5EF4-FFF2-40B4-BE49-F238E27FC236}">
                <a16:creationId xmlns:a16="http://schemas.microsoft.com/office/drawing/2014/main" id="{0231E25E-DEA5-3A44-B9B8-2F3FDB761E5D}"/>
              </a:ext>
            </a:extLst>
          </p:cNvPr>
          <p:cNvSpPr/>
          <p:nvPr/>
        </p:nvSpPr>
        <p:spPr>
          <a:xfrm>
            <a:off x="-7594" y="0"/>
            <a:ext cx="7615931" cy="6858496"/>
          </a:xfrm>
          <a:custGeom>
            <a:avLst/>
            <a:gdLst>
              <a:gd name="connsiteX0" fmla="*/ 0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0 w 9659145"/>
              <a:gd name="connsiteY6" fmla="*/ 0 h 9908748"/>
              <a:gd name="connsiteX0" fmla="*/ 2608911 w 9659145"/>
              <a:gd name="connsiteY0" fmla="*/ 0 h 9908748"/>
              <a:gd name="connsiteX1" fmla="*/ 7988768 w 9659145"/>
              <a:gd name="connsiteY1" fmla="*/ 0 h 9908748"/>
              <a:gd name="connsiteX2" fmla="*/ 9532397 w 9659145"/>
              <a:gd name="connsiteY2" fmla="*/ 4144878 h 9908748"/>
              <a:gd name="connsiteX3" fmla="*/ 9272600 w 9659145"/>
              <a:gd name="connsiteY3" fmla="*/ 6027930 h 9908748"/>
              <a:gd name="connsiteX4" fmla="*/ 6438645 w 9659145"/>
              <a:gd name="connsiteY4" fmla="*/ 9908748 h 9908748"/>
              <a:gd name="connsiteX5" fmla="*/ 0 w 9659145"/>
              <a:gd name="connsiteY5" fmla="*/ 9908748 h 9908748"/>
              <a:gd name="connsiteX6" fmla="*/ 2608911 w 9659145"/>
              <a:gd name="connsiteY6" fmla="*/ 0 h 9908748"/>
              <a:gd name="connsiteX0" fmla="*/ 330707 w 7380941"/>
              <a:gd name="connsiteY0" fmla="*/ 0 h 9908748"/>
              <a:gd name="connsiteX1" fmla="*/ 5710564 w 7380941"/>
              <a:gd name="connsiteY1" fmla="*/ 0 h 9908748"/>
              <a:gd name="connsiteX2" fmla="*/ 7254193 w 7380941"/>
              <a:gd name="connsiteY2" fmla="*/ 4144878 h 9908748"/>
              <a:gd name="connsiteX3" fmla="*/ 6994396 w 7380941"/>
              <a:gd name="connsiteY3" fmla="*/ 6027930 h 9908748"/>
              <a:gd name="connsiteX4" fmla="*/ 4160441 w 7380941"/>
              <a:gd name="connsiteY4" fmla="*/ 9908748 h 9908748"/>
              <a:gd name="connsiteX5" fmla="*/ 0 w 7380941"/>
              <a:gd name="connsiteY5" fmla="*/ 9908748 h 9908748"/>
              <a:gd name="connsiteX6" fmla="*/ 330707 w 7380941"/>
              <a:gd name="connsiteY6" fmla="*/ 0 h 9908748"/>
              <a:gd name="connsiteX0" fmla="*/ 0 w 7417686"/>
              <a:gd name="connsiteY0" fmla="*/ 73414 h 9908748"/>
              <a:gd name="connsiteX1" fmla="*/ 5747309 w 7417686"/>
              <a:gd name="connsiteY1" fmla="*/ 0 h 9908748"/>
              <a:gd name="connsiteX2" fmla="*/ 7290938 w 7417686"/>
              <a:gd name="connsiteY2" fmla="*/ 4144878 h 9908748"/>
              <a:gd name="connsiteX3" fmla="*/ 7031141 w 7417686"/>
              <a:gd name="connsiteY3" fmla="*/ 6027930 h 9908748"/>
              <a:gd name="connsiteX4" fmla="*/ 4197186 w 7417686"/>
              <a:gd name="connsiteY4" fmla="*/ 9908748 h 9908748"/>
              <a:gd name="connsiteX5" fmla="*/ 36745 w 7417686"/>
              <a:gd name="connsiteY5" fmla="*/ 9908748 h 9908748"/>
              <a:gd name="connsiteX6" fmla="*/ 0 w 7417686"/>
              <a:gd name="connsiteY6" fmla="*/ 73414 h 9908748"/>
              <a:gd name="connsiteX0" fmla="*/ 0 w 7431183"/>
              <a:gd name="connsiteY0" fmla="*/ 0 h 9916214"/>
              <a:gd name="connsiteX1" fmla="*/ 5760806 w 7431183"/>
              <a:gd name="connsiteY1" fmla="*/ 7466 h 9916214"/>
              <a:gd name="connsiteX2" fmla="*/ 7304435 w 7431183"/>
              <a:gd name="connsiteY2" fmla="*/ 4152344 h 9916214"/>
              <a:gd name="connsiteX3" fmla="*/ 7044638 w 7431183"/>
              <a:gd name="connsiteY3" fmla="*/ 6035396 h 9916214"/>
              <a:gd name="connsiteX4" fmla="*/ 4210683 w 7431183"/>
              <a:gd name="connsiteY4" fmla="*/ 9916214 h 9916214"/>
              <a:gd name="connsiteX5" fmla="*/ 50242 w 7431183"/>
              <a:gd name="connsiteY5" fmla="*/ 9916214 h 9916214"/>
              <a:gd name="connsiteX6" fmla="*/ 0 w 7431183"/>
              <a:gd name="connsiteY6" fmla="*/ 0 h 991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31183" h="9916214">
                <a:moveTo>
                  <a:pt x="0" y="0"/>
                </a:moveTo>
                <a:lnTo>
                  <a:pt x="5760806" y="7466"/>
                </a:lnTo>
                <a:lnTo>
                  <a:pt x="7304435" y="4152344"/>
                </a:lnTo>
                <a:cubicBezTo>
                  <a:pt x="7540418" y="4784357"/>
                  <a:pt x="7442994" y="5489961"/>
                  <a:pt x="7044638" y="6035396"/>
                </a:cubicBezTo>
                <a:lnTo>
                  <a:pt x="4210683" y="9916214"/>
                </a:lnTo>
                <a:lnTo>
                  <a:pt x="50242" y="991621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16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Segoe UI" panose="020B050204020402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195AF84-4A9C-4E52-8745-816CDC8F6136}"/>
              </a:ext>
            </a:extLst>
          </p:cNvPr>
          <p:cNvCxnSpPr>
            <a:cxnSpLocks/>
          </p:cNvCxnSpPr>
          <p:nvPr/>
        </p:nvCxnSpPr>
        <p:spPr>
          <a:xfrm>
            <a:off x="5974126" y="2893672"/>
            <a:ext cx="532435" cy="92597"/>
          </a:xfrm>
          <a:prstGeom prst="line">
            <a:avLst/>
          </a:prstGeom>
          <a:ln w="63500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6615306-63AE-41FF-89C3-B62D70C12273}"/>
              </a:ext>
            </a:extLst>
          </p:cNvPr>
          <p:cNvCxnSpPr>
            <a:cxnSpLocks/>
          </p:cNvCxnSpPr>
          <p:nvPr/>
        </p:nvCxnSpPr>
        <p:spPr>
          <a:xfrm>
            <a:off x="2589399" y="1470411"/>
            <a:ext cx="248189" cy="123836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7C37FC-6635-4451-92F2-6BBA29EE84ED}"/>
              </a:ext>
            </a:extLst>
          </p:cNvPr>
          <p:cNvCxnSpPr>
            <a:cxnSpLocks/>
          </p:cNvCxnSpPr>
          <p:nvPr/>
        </p:nvCxnSpPr>
        <p:spPr>
          <a:xfrm>
            <a:off x="1697982" y="2443733"/>
            <a:ext cx="211027" cy="232220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44DC11F-4C38-400F-8823-2ABD4067EF88}"/>
              </a:ext>
            </a:extLst>
          </p:cNvPr>
          <p:cNvCxnSpPr>
            <a:cxnSpLocks/>
          </p:cNvCxnSpPr>
          <p:nvPr/>
        </p:nvCxnSpPr>
        <p:spPr>
          <a:xfrm>
            <a:off x="5860263" y="3822531"/>
            <a:ext cx="163847" cy="66391"/>
          </a:xfrm>
          <a:prstGeom prst="line">
            <a:avLst/>
          </a:prstGeom>
          <a:ln w="63500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060FA3-F267-4BF8-9B7C-022912773C5B}"/>
              </a:ext>
            </a:extLst>
          </p:cNvPr>
          <p:cNvCxnSpPr>
            <a:cxnSpLocks/>
          </p:cNvCxnSpPr>
          <p:nvPr/>
        </p:nvCxnSpPr>
        <p:spPr>
          <a:xfrm>
            <a:off x="5196054" y="4676776"/>
            <a:ext cx="779505" cy="385539"/>
          </a:xfrm>
          <a:prstGeom prst="line">
            <a:avLst/>
          </a:prstGeom>
          <a:ln w="63500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4F17E6-CC44-46B0-8278-9E9F433CBC7F}"/>
              </a:ext>
            </a:extLst>
          </p:cNvPr>
          <p:cNvGrpSpPr/>
          <p:nvPr/>
        </p:nvGrpSpPr>
        <p:grpSpPr>
          <a:xfrm>
            <a:off x="543613" y="361484"/>
            <a:ext cx="1925671" cy="1928161"/>
            <a:chOff x="1568450" y="1341438"/>
            <a:chExt cx="1227138" cy="12287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F9FF395-6750-40CD-BD4E-0F5A835FD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8450" y="1341438"/>
              <a:ext cx="1227138" cy="12287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IN" sz="24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B1B622D-20A8-4EC7-95CC-E64D3B107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788" y="1341438"/>
              <a:ext cx="1066800" cy="1062037"/>
            </a:xfrm>
            <a:custGeom>
              <a:avLst/>
              <a:gdLst>
                <a:gd name="T0" fmla="*/ 148 w 348"/>
                <a:gd name="T1" fmla="*/ 0 h 346"/>
                <a:gd name="T2" fmla="*/ 32 w 348"/>
                <a:gd name="T3" fmla="*/ 38 h 346"/>
                <a:gd name="T4" fmla="*/ 0 w 348"/>
                <a:gd name="T5" fmla="*/ 146 h 346"/>
                <a:gd name="T6" fmla="*/ 200 w 348"/>
                <a:gd name="T7" fmla="*/ 346 h 346"/>
                <a:gd name="T8" fmla="*/ 317 w 348"/>
                <a:gd name="T9" fmla="*/ 308 h 346"/>
                <a:gd name="T10" fmla="*/ 348 w 348"/>
                <a:gd name="T11" fmla="*/ 200 h 346"/>
                <a:gd name="T12" fmla="*/ 148 w 348"/>
                <a:gd name="T1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346">
                  <a:moveTo>
                    <a:pt x="148" y="0"/>
                  </a:moveTo>
                  <a:cubicBezTo>
                    <a:pt x="105" y="0"/>
                    <a:pt x="65" y="14"/>
                    <a:pt x="32" y="38"/>
                  </a:cubicBezTo>
                  <a:cubicBezTo>
                    <a:pt x="12" y="69"/>
                    <a:pt x="0" y="106"/>
                    <a:pt x="0" y="146"/>
                  </a:cubicBezTo>
                  <a:cubicBezTo>
                    <a:pt x="0" y="256"/>
                    <a:pt x="90" y="346"/>
                    <a:pt x="200" y="346"/>
                  </a:cubicBezTo>
                  <a:cubicBezTo>
                    <a:pt x="244" y="346"/>
                    <a:pt x="284" y="332"/>
                    <a:pt x="317" y="308"/>
                  </a:cubicBezTo>
                  <a:cubicBezTo>
                    <a:pt x="337" y="277"/>
                    <a:pt x="348" y="240"/>
                    <a:pt x="348" y="200"/>
                  </a:cubicBezTo>
                  <a:cubicBezTo>
                    <a:pt x="348" y="90"/>
                    <a:pt x="259" y="0"/>
                    <a:pt x="1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IN" sz="2400" dirty="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5E6AD19-8598-4831-9119-A57AA703B074}"/>
              </a:ext>
            </a:extLst>
          </p:cNvPr>
          <p:cNvSpPr txBox="1"/>
          <p:nvPr/>
        </p:nvSpPr>
        <p:spPr>
          <a:xfrm>
            <a:off x="864877" y="1128259"/>
            <a:ext cx="1283143" cy="80021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218987"/>
            <a:r>
              <a:rPr 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Calibri Light" charset="0"/>
                <a:cs typeface="Segoe UI" panose="020B0502040204020203" pitchFamily="34" charset="0"/>
              </a:rPr>
              <a:t> </a:t>
            </a:r>
          </a:p>
          <a:p>
            <a:pPr algn="ctr" defTabSz="1218987"/>
            <a:r>
              <a:rPr lang="en-US" sz="16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Calibri Light" charset="0"/>
                <a:cs typeface="Segoe UI" panose="020B0502040204020203" pitchFamily="34" charset="0"/>
              </a:rPr>
              <a:t>Business Problem </a:t>
            </a:r>
            <a:endParaRPr 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D234C1-538E-45BD-9368-98CB47EC7C08}"/>
              </a:ext>
            </a:extLst>
          </p:cNvPr>
          <p:cNvSpPr txBox="1"/>
          <p:nvPr/>
        </p:nvSpPr>
        <p:spPr>
          <a:xfrm>
            <a:off x="1178633" y="307395"/>
            <a:ext cx="655629" cy="10156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1218987"/>
            <a:r>
              <a:rPr lang="en-IN" sz="6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1.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7CFF5D-DA7E-41A3-9E52-C46A6BE9503E}"/>
              </a:ext>
            </a:extLst>
          </p:cNvPr>
          <p:cNvGrpSpPr/>
          <p:nvPr/>
        </p:nvGrpSpPr>
        <p:grpSpPr>
          <a:xfrm>
            <a:off x="2233421" y="1678780"/>
            <a:ext cx="2284350" cy="2280066"/>
            <a:chOff x="2673350" y="2247900"/>
            <a:chExt cx="1693863" cy="169068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F4D80B-CFA4-44F2-BC7B-BFE519F0A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3350" y="2247900"/>
              <a:ext cx="1693863" cy="16906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IN" sz="24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A4DA404-AC4A-48E8-8FB3-44428BE23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013" y="2247900"/>
              <a:ext cx="1473200" cy="1460500"/>
            </a:xfrm>
            <a:custGeom>
              <a:avLst/>
              <a:gdLst>
                <a:gd name="T0" fmla="*/ 204 w 480"/>
                <a:gd name="T1" fmla="*/ 0 h 476"/>
                <a:gd name="T2" fmla="*/ 44 w 480"/>
                <a:gd name="T3" fmla="*/ 52 h 476"/>
                <a:gd name="T4" fmla="*/ 0 w 480"/>
                <a:gd name="T5" fmla="*/ 200 h 476"/>
                <a:gd name="T6" fmla="*/ 276 w 480"/>
                <a:gd name="T7" fmla="*/ 476 h 476"/>
                <a:gd name="T8" fmla="*/ 436 w 480"/>
                <a:gd name="T9" fmla="*/ 425 h 476"/>
                <a:gd name="T10" fmla="*/ 480 w 480"/>
                <a:gd name="T11" fmla="*/ 276 h 476"/>
                <a:gd name="T12" fmla="*/ 204 w 480"/>
                <a:gd name="T13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0" h="476">
                  <a:moveTo>
                    <a:pt x="204" y="0"/>
                  </a:moveTo>
                  <a:cubicBezTo>
                    <a:pt x="144" y="0"/>
                    <a:pt x="89" y="19"/>
                    <a:pt x="44" y="52"/>
                  </a:cubicBezTo>
                  <a:cubicBezTo>
                    <a:pt x="16" y="94"/>
                    <a:pt x="0" y="146"/>
                    <a:pt x="0" y="200"/>
                  </a:cubicBezTo>
                  <a:cubicBezTo>
                    <a:pt x="0" y="353"/>
                    <a:pt x="123" y="476"/>
                    <a:pt x="276" y="476"/>
                  </a:cubicBezTo>
                  <a:cubicBezTo>
                    <a:pt x="335" y="476"/>
                    <a:pt x="391" y="457"/>
                    <a:pt x="436" y="425"/>
                  </a:cubicBezTo>
                  <a:cubicBezTo>
                    <a:pt x="464" y="382"/>
                    <a:pt x="480" y="331"/>
                    <a:pt x="480" y="276"/>
                  </a:cubicBezTo>
                  <a:cubicBezTo>
                    <a:pt x="480" y="123"/>
                    <a:pt x="356" y="0"/>
                    <a:pt x="2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IN" sz="2400" dirty="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30405E8-6002-422F-8506-BA2205954FAE}"/>
              </a:ext>
            </a:extLst>
          </p:cNvPr>
          <p:cNvSpPr txBox="1"/>
          <p:nvPr/>
        </p:nvSpPr>
        <p:spPr>
          <a:xfrm>
            <a:off x="2421072" y="2751450"/>
            <a:ext cx="1816557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8987"/>
            <a:r>
              <a:rPr 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Calibri Light" charset="0"/>
                <a:cs typeface="Segoe UI" panose="020B0502040204020203" pitchFamily="34" charset="0"/>
              </a:rPr>
              <a:t>Data </a:t>
            </a:r>
            <a:endParaRPr 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29725DC-272B-4AE8-A527-37B9268F43FD}"/>
              </a:ext>
            </a:extLst>
          </p:cNvPr>
          <p:cNvGrpSpPr/>
          <p:nvPr/>
        </p:nvGrpSpPr>
        <p:grpSpPr>
          <a:xfrm>
            <a:off x="7953311" y="3117288"/>
            <a:ext cx="3302823" cy="3342826"/>
            <a:chOff x="4213225" y="3195638"/>
            <a:chExt cx="2308225" cy="23082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92A522F-A33F-4181-BD07-403248D23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225" y="3195638"/>
              <a:ext cx="2308225" cy="23082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IN" sz="24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9EDDD1E-F4A0-4982-BD83-BD208C5BB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75" y="3195638"/>
              <a:ext cx="2009775" cy="1995487"/>
            </a:xfrm>
            <a:custGeom>
              <a:avLst/>
              <a:gdLst>
                <a:gd name="T0" fmla="*/ 279 w 655"/>
                <a:gd name="T1" fmla="*/ 0 h 650"/>
                <a:gd name="T2" fmla="*/ 60 w 655"/>
                <a:gd name="T3" fmla="*/ 71 h 650"/>
                <a:gd name="T4" fmla="*/ 0 w 655"/>
                <a:gd name="T5" fmla="*/ 274 h 650"/>
                <a:gd name="T6" fmla="*/ 376 w 655"/>
                <a:gd name="T7" fmla="*/ 650 h 650"/>
                <a:gd name="T8" fmla="*/ 595 w 655"/>
                <a:gd name="T9" fmla="*/ 579 h 650"/>
                <a:gd name="T10" fmla="*/ 655 w 655"/>
                <a:gd name="T11" fmla="*/ 376 h 650"/>
                <a:gd name="T12" fmla="*/ 279 w 655"/>
                <a:gd name="T13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5" h="650">
                  <a:moveTo>
                    <a:pt x="279" y="0"/>
                  </a:moveTo>
                  <a:cubicBezTo>
                    <a:pt x="197" y="0"/>
                    <a:pt x="122" y="26"/>
                    <a:pt x="60" y="71"/>
                  </a:cubicBezTo>
                  <a:cubicBezTo>
                    <a:pt x="22" y="129"/>
                    <a:pt x="0" y="199"/>
                    <a:pt x="0" y="274"/>
                  </a:cubicBezTo>
                  <a:cubicBezTo>
                    <a:pt x="0" y="481"/>
                    <a:pt x="169" y="650"/>
                    <a:pt x="376" y="650"/>
                  </a:cubicBezTo>
                  <a:cubicBezTo>
                    <a:pt x="458" y="650"/>
                    <a:pt x="533" y="623"/>
                    <a:pt x="595" y="579"/>
                  </a:cubicBezTo>
                  <a:cubicBezTo>
                    <a:pt x="633" y="521"/>
                    <a:pt x="655" y="451"/>
                    <a:pt x="655" y="376"/>
                  </a:cubicBezTo>
                  <a:cubicBezTo>
                    <a:pt x="655" y="169"/>
                    <a:pt x="486" y="0"/>
                    <a:pt x="2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IN" sz="2400" dirty="0">
                <a:solidFill>
                  <a:prstClr val="black"/>
                </a:solidFill>
                <a:latin typeface="+mj-lt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88DACAC-4F0F-447E-BCAB-2ECE8A0F96F0}"/>
              </a:ext>
            </a:extLst>
          </p:cNvPr>
          <p:cNvGrpSpPr/>
          <p:nvPr/>
        </p:nvGrpSpPr>
        <p:grpSpPr>
          <a:xfrm>
            <a:off x="4583766" y="2601794"/>
            <a:ext cx="3091304" cy="2942672"/>
            <a:chOff x="2673350" y="2247900"/>
            <a:chExt cx="1693863" cy="169068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49F2B28-8E4C-47E6-ACDE-8D3F8F3B0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3350" y="2247900"/>
              <a:ext cx="1693863" cy="16906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IN" sz="2400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1CA2FD2D-2395-4B0E-9436-787A39F95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013" y="2247900"/>
              <a:ext cx="1473200" cy="1460500"/>
            </a:xfrm>
            <a:custGeom>
              <a:avLst/>
              <a:gdLst>
                <a:gd name="T0" fmla="*/ 204 w 480"/>
                <a:gd name="T1" fmla="*/ 0 h 476"/>
                <a:gd name="T2" fmla="*/ 44 w 480"/>
                <a:gd name="T3" fmla="*/ 52 h 476"/>
                <a:gd name="T4" fmla="*/ 0 w 480"/>
                <a:gd name="T5" fmla="*/ 200 h 476"/>
                <a:gd name="T6" fmla="*/ 276 w 480"/>
                <a:gd name="T7" fmla="*/ 476 h 476"/>
                <a:gd name="T8" fmla="*/ 436 w 480"/>
                <a:gd name="T9" fmla="*/ 425 h 476"/>
                <a:gd name="T10" fmla="*/ 480 w 480"/>
                <a:gd name="T11" fmla="*/ 276 h 476"/>
                <a:gd name="T12" fmla="*/ 204 w 480"/>
                <a:gd name="T13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0" h="476">
                  <a:moveTo>
                    <a:pt x="204" y="0"/>
                  </a:moveTo>
                  <a:cubicBezTo>
                    <a:pt x="144" y="0"/>
                    <a:pt x="89" y="19"/>
                    <a:pt x="44" y="52"/>
                  </a:cubicBezTo>
                  <a:cubicBezTo>
                    <a:pt x="16" y="94"/>
                    <a:pt x="0" y="146"/>
                    <a:pt x="0" y="200"/>
                  </a:cubicBezTo>
                  <a:cubicBezTo>
                    <a:pt x="0" y="353"/>
                    <a:pt x="123" y="476"/>
                    <a:pt x="276" y="476"/>
                  </a:cubicBezTo>
                  <a:cubicBezTo>
                    <a:pt x="335" y="476"/>
                    <a:pt x="391" y="457"/>
                    <a:pt x="436" y="425"/>
                  </a:cubicBezTo>
                  <a:cubicBezTo>
                    <a:pt x="464" y="382"/>
                    <a:pt x="480" y="331"/>
                    <a:pt x="480" y="276"/>
                  </a:cubicBezTo>
                  <a:cubicBezTo>
                    <a:pt x="480" y="123"/>
                    <a:pt x="356" y="0"/>
                    <a:pt x="2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IN" sz="2400" dirty="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FA1E679-74F2-416E-8282-4BD43C90D122}"/>
              </a:ext>
            </a:extLst>
          </p:cNvPr>
          <p:cNvSpPr txBox="1"/>
          <p:nvPr/>
        </p:nvSpPr>
        <p:spPr>
          <a:xfrm>
            <a:off x="5126819" y="3968076"/>
            <a:ext cx="2005201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8987"/>
            <a:r>
              <a:rPr 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Calibri Light" charset="0"/>
                <a:cs typeface="Segoe UI" panose="020B0502040204020203" pitchFamily="34" charset="0"/>
              </a:rPr>
              <a:t>Methods &amp; Results </a:t>
            </a:r>
            <a:endParaRPr 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Calibri Light" charset="0"/>
              <a:cs typeface="Segoe UI" panose="020B0502040204020203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76E440E-5662-42E4-9715-DC150DD4DA43}"/>
              </a:ext>
            </a:extLst>
          </p:cNvPr>
          <p:cNvCxnSpPr>
            <a:cxnSpLocks/>
          </p:cNvCxnSpPr>
          <p:nvPr/>
        </p:nvCxnSpPr>
        <p:spPr>
          <a:xfrm>
            <a:off x="4718461" y="2617299"/>
            <a:ext cx="357693" cy="87432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36BBC0E-3193-4FA4-A1AD-DD10B48E40BD}"/>
              </a:ext>
            </a:extLst>
          </p:cNvPr>
          <p:cNvCxnSpPr>
            <a:cxnSpLocks/>
          </p:cNvCxnSpPr>
          <p:nvPr/>
        </p:nvCxnSpPr>
        <p:spPr>
          <a:xfrm>
            <a:off x="3917675" y="4029838"/>
            <a:ext cx="397566" cy="238539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26FAAF3-83A8-446F-836D-BF652FAD1F65}"/>
              </a:ext>
            </a:extLst>
          </p:cNvPr>
          <p:cNvCxnSpPr>
            <a:cxnSpLocks/>
          </p:cNvCxnSpPr>
          <p:nvPr/>
        </p:nvCxnSpPr>
        <p:spPr>
          <a:xfrm>
            <a:off x="7180814" y="5528946"/>
            <a:ext cx="980660" cy="251792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2F91139-47B1-4CA5-89CF-AC151CB74674}"/>
              </a:ext>
            </a:extLst>
          </p:cNvPr>
          <p:cNvCxnSpPr>
            <a:cxnSpLocks/>
          </p:cNvCxnSpPr>
          <p:nvPr/>
        </p:nvCxnSpPr>
        <p:spPr>
          <a:xfrm flipV="1">
            <a:off x="7489067" y="2809462"/>
            <a:ext cx="1113183" cy="92765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D93617A-F36C-48A1-9097-11E62C516541}"/>
              </a:ext>
            </a:extLst>
          </p:cNvPr>
          <p:cNvCxnSpPr>
            <a:cxnSpLocks/>
          </p:cNvCxnSpPr>
          <p:nvPr/>
        </p:nvCxnSpPr>
        <p:spPr>
          <a:xfrm>
            <a:off x="7793866" y="3617846"/>
            <a:ext cx="251792" cy="26503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DD9C0DE-BD93-43E7-94C3-A54D0B8B3567}"/>
              </a:ext>
            </a:extLst>
          </p:cNvPr>
          <p:cNvCxnSpPr>
            <a:cxnSpLocks/>
          </p:cNvCxnSpPr>
          <p:nvPr/>
        </p:nvCxnSpPr>
        <p:spPr>
          <a:xfrm>
            <a:off x="7608337" y="4850298"/>
            <a:ext cx="253201" cy="54875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FB76E10-85F3-47F6-BBAE-CBDF5A27DCE9}"/>
              </a:ext>
            </a:extLst>
          </p:cNvPr>
          <p:cNvCxnSpPr>
            <a:cxnSpLocks/>
          </p:cNvCxnSpPr>
          <p:nvPr/>
        </p:nvCxnSpPr>
        <p:spPr>
          <a:xfrm>
            <a:off x="4487120" y="3367003"/>
            <a:ext cx="123539" cy="50876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3">
            <a:extLst>
              <a:ext uri="{FF2B5EF4-FFF2-40B4-BE49-F238E27FC236}">
                <a16:creationId xmlns:a16="http://schemas.microsoft.com/office/drawing/2014/main" id="{E9B17C8A-9B78-432B-8954-AF1D16404386}"/>
              </a:ext>
            </a:extLst>
          </p:cNvPr>
          <p:cNvSpPr>
            <a:spLocks/>
          </p:cNvSpPr>
          <p:nvPr/>
        </p:nvSpPr>
        <p:spPr bwMode="auto">
          <a:xfrm>
            <a:off x="39535" y="2594401"/>
            <a:ext cx="7678738" cy="4297362"/>
          </a:xfrm>
          <a:custGeom>
            <a:avLst/>
            <a:gdLst>
              <a:gd name="T0" fmla="*/ 0 w 2502"/>
              <a:gd name="T1" fmla="*/ 0 h 1400"/>
              <a:gd name="T2" fmla="*/ 0 w 2502"/>
              <a:gd name="T3" fmla="*/ 1400 h 1400"/>
              <a:gd name="T4" fmla="*/ 2502 w 2502"/>
              <a:gd name="T5" fmla="*/ 1400 h 1400"/>
              <a:gd name="T6" fmla="*/ 976 w 2502"/>
              <a:gd name="T7" fmla="*/ 746 h 1400"/>
              <a:gd name="T8" fmla="*/ 0 w 2502"/>
              <a:gd name="T9" fmla="*/ 0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2" h="1400">
                <a:moveTo>
                  <a:pt x="0" y="0"/>
                </a:moveTo>
                <a:cubicBezTo>
                  <a:pt x="0" y="1400"/>
                  <a:pt x="0" y="1400"/>
                  <a:pt x="0" y="1400"/>
                </a:cubicBezTo>
                <a:cubicBezTo>
                  <a:pt x="2502" y="1400"/>
                  <a:pt x="2502" y="1400"/>
                  <a:pt x="2502" y="1400"/>
                </a:cubicBezTo>
                <a:cubicBezTo>
                  <a:pt x="2502" y="1400"/>
                  <a:pt x="1553" y="1261"/>
                  <a:pt x="976" y="746"/>
                </a:cubicBezTo>
                <a:cubicBezTo>
                  <a:pt x="400" y="232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5" name="Freeform 14">
            <a:extLst>
              <a:ext uri="{FF2B5EF4-FFF2-40B4-BE49-F238E27FC236}">
                <a16:creationId xmlns:a16="http://schemas.microsoft.com/office/drawing/2014/main" id="{C1461ADC-16BB-45BE-9C04-F1558D695951}"/>
              </a:ext>
            </a:extLst>
          </p:cNvPr>
          <p:cNvSpPr>
            <a:spLocks/>
          </p:cNvSpPr>
          <p:nvPr/>
        </p:nvSpPr>
        <p:spPr bwMode="auto">
          <a:xfrm>
            <a:off x="-7594" y="1509714"/>
            <a:ext cx="3124200" cy="3470275"/>
          </a:xfrm>
          <a:custGeom>
            <a:avLst/>
            <a:gdLst>
              <a:gd name="T0" fmla="*/ 831 w 1018"/>
              <a:gd name="T1" fmla="*/ 842 h 1130"/>
              <a:gd name="T2" fmla="*/ 235 w 1018"/>
              <a:gd name="T3" fmla="*/ 341 h 1130"/>
              <a:gd name="T4" fmla="*/ 0 w 1018"/>
              <a:gd name="T5" fmla="*/ 0 h 1130"/>
              <a:gd name="T6" fmla="*/ 0 w 1018"/>
              <a:gd name="T7" fmla="*/ 1076 h 1130"/>
              <a:gd name="T8" fmla="*/ 584 w 1018"/>
              <a:gd name="T9" fmla="*/ 1069 h 1130"/>
              <a:gd name="T10" fmla="*/ 831 w 1018"/>
              <a:gd name="T11" fmla="*/ 842 h 1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8" h="1130">
                <a:moveTo>
                  <a:pt x="831" y="842"/>
                </a:moveTo>
                <a:cubicBezTo>
                  <a:pt x="772" y="778"/>
                  <a:pt x="393" y="506"/>
                  <a:pt x="235" y="341"/>
                </a:cubicBezTo>
                <a:cubicBezTo>
                  <a:pt x="138" y="240"/>
                  <a:pt x="54" y="107"/>
                  <a:pt x="0" y="0"/>
                </a:cubicBezTo>
                <a:cubicBezTo>
                  <a:pt x="0" y="1076"/>
                  <a:pt x="0" y="1076"/>
                  <a:pt x="0" y="1076"/>
                </a:cubicBezTo>
                <a:cubicBezTo>
                  <a:pt x="92" y="1101"/>
                  <a:pt x="286" y="1130"/>
                  <a:pt x="584" y="1069"/>
                </a:cubicBezTo>
                <a:cubicBezTo>
                  <a:pt x="1018" y="981"/>
                  <a:pt x="889" y="906"/>
                  <a:pt x="831" y="84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6" name="Freeform 15">
            <a:extLst>
              <a:ext uri="{FF2B5EF4-FFF2-40B4-BE49-F238E27FC236}">
                <a16:creationId xmlns:a16="http://schemas.microsoft.com/office/drawing/2014/main" id="{12B03B80-2E5D-48C5-80F2-C3935E730501}"/>
              </a:ext>
            </a:extLst>
          </p:cNvPr>
          <p:cNvSpPr>
            <a:spLocks/>
          </p:cNvSpPr>
          <p:nvPr/>
        </p:nvSpPr>
        <p:spPr bwMode="auto">
          <a:xfrm>
            <a:off x="120995" y="4398964"/>
            <a:ext cx="2614613" cy="555625"/>
          </a:xfrm>
          <a:custGeom>
            <a:avLst/>
            <a:gdLst>
              <a:gd name="T0" fmla="*/ 542 w 852"/>
              <a:gd name="T1" fmla="*/ 128 h 181"/>
              <a:gd name="T2" fmla="*/ 852 w 852"/>
              <a:gd name="T3" fmla="*/ 0 h 181"/>
              <a:gd name="T4" fmla="*/ 852 w 852"/>
              <a:gd name="T5" fmla="*/ 0 h 181"/>
              <a:gd name="T6" fmla="*/ 374 w 852"/>
              <a:gd name="T7" fmla="*/ 112 h 181"/>
              <a:gd name="T8" fmla="*/ 0 w 852"/>
              <a:gd name="T9" fmla="*/ 145 h 181"/>
              <a:gd name="T10" fmla="*/ 542 w 852"/>
              <a:gd name="T11" fmla="*/ 128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2" h="181">
                <a:moveTo>
                  <a:pt x="542" y="128"/>
                </a:moveTo>
                <a:cubicBezTo>
                  <a:pt x="769" y="82"/>
                  <a:pt x="842" y="40"/>
                  <a:pt x="852" y="0"/>
                </a:cubicBezTo>
                <a:cubicBezTo>
                  <a:pt x="852" y="0"/>
                  <a:pt x="852" y="0"/>
                  <a:pt x="852" y="0"/>
                </a:cubicBezTo>
                <a:cubicBezTo>
                  <a:pt x="757" y="124"/>
                  <a:pt x="374" y="112"/>
                  <a:pt x="374" y="112"/>
                </a:cubicBezTo>
                <a:cubicBezTo>
                  <a:pt x="210" y="168"/>
                  <a:pt x="67" y="156"/>
                  <a:pt x="0" y="145"/>
                </a:cubicBezTo>
                <a:cubicBezTo>
                  <a:pt x="103" y="166"/>
                  <a:pt x="284" y="181"/>
                  <a:pt x="542" y="12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8" name="Freeform 16">
            <a:extLst>
              <a:ext uri="{FF2B5EF4-FFF2-40B4-BE49-F238E27FC236}">
                <a16:creationId xmlns:a16="http://schemas.microsoft.com/office/drawing/2014/main" id="{CE159439-CD45-49DB-9896-47463921C656}"/>
              </a:ext>
            </a:extLst>
          </p:cNvPr>
          <p:cNvSpPr>
            <a:spLocks/>
          </p:cNvSpPr>
          <p:nvPr/>
        </p:nvSpPr>
        <p:spPr bwMode="auto">
          <a:xfrm>
            <a:off x="-7594" y="1141413"/>
            <a:ext cx="917575" cy="1708150"/>
          </a:xfrm>
          <a:custGeom>
            <a:avLst/>
            <a:gdLst>
              <a:gd name="T0" fmla="*/ 152 w 299"/>
              <a:gd name="T1" fmla="*/ 285 h 556"/>
              <a:gd name="T2" fmla="*/ 0 w 299"/>
              <a:gd name="T3" fmla="*/ 0 h 556"/>
              <a:gd name="T4" fmla="*/ 0 w 299"/>
              <a:gd name="T5" fmla="*/ 539 h 556"/>
              <a:gd name="T6" fmla="*/ 108 w 299"/>
              <a:gd name="T7" fmla="*/ 555 h 556"/>
              <a:gd name="T8" fmla="*/ 295 w 299"/>
              <a:gd name="T9" fmla="*/ 455 h 556"/>
              <a:gd name="T10" fmla="*/ 152 w 299"/>
              <a:gd name="T11" fmla="*/ 285 h 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9" h="556">
                <a:moveTo>
                  <a:pt x="152" y="285"/>
                </a:moveTo>
                <a:cubicBezTo>
                  <a:pt x="113" y="236"/>
                  <a:pt x="41" y="120"/>
                  <a:pt x="0" y="0"/>
                </a:cubicBezTo>
                <a:cubicBezTo>
                  <a:pt x="0" y="539"/>
                  <a:pt x="0" y="539"/>
                  <a:pt x="0" y="539"/>
                </a:cubicBezTo>
                <a:cubicBezTo>
                  <a:pt x="36" y="549"/>
                  <a:pt x="74" y="556"/>
                  <a:pt x="108" y="555"/>
                </a:cubicBezTo>
                <a:cubicBezTo>
                  <a:pt x="215" y="554"/>
                  <a:pt x="290" y="494"/>
                  <a:pt x="295" y="455"/>
                </a:cubicBezTo>
                <a:cubicBezTo>
                  <a:pt x="299" y="417"/>
                  <a:pt x="204" y="349"/>
                  <a:pt x="152" y="28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60" name="Freeform 17">
            <a:extLst>
              <a:ext uri="{FF2B5EF4-FFF2-40B4-BE49-F238E27FC236}">
                <a16:creationId xmlns:a16="http://schemas.microsoft.com/office/drawing/2014/main" id="{6E280336-7E9B-4C5C-B2D7-71B4254CB7C3}"/>
              </a:ext>
            </a:extLst>
          </p:cNvPr>
          <p:cNvSpPr>
            <a:spLocks/>
          </p:cNvSpPr>
          <p:nvPr/>
        </p:nvSpPr>
        <p:spPr bwMode="auto">
          <a:xfrm>
            <a:off x="4764" y="2538414"/>
            <a:ext cx="904875" cy="344487"/>
          </a:xfrm>
          <a:custGeom>
            <a:avLst/>
            <a:gdLst>
              <a:gd name="T0" fmla="*/ 295 w 295"/>
              <a:gd name="T1" fmla="*/ 0 h 112"/>
              <a:gd name="T2" fmla="*/ 191 w 295"/>
              <a:gd name="T3" fmla="*/ 65 h 112"/>
              <a:gd name="T4" fmla="*/ 0 w 295"/>
              <a:gd name="T5" fmla="*/ 84 h 112"/>
              <a:gd name="T6" fmla="*/ 108 w 295"/>
              <a:gd name="T7" fmla="*/ 100 h 112"/>
              <a:gd name="T8" fmla="*/ 295 w 295"/>
              <a:gd name="T9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" h="112">
                <a:moveTo>
                  <a:pt x="295" y="0"/>
                </a:moveTo>
                <a:cubicBezTo>
                  <a:pt x="271" y="69"/>
                  <a:pt x="191" y="65"/>
                  <a:pt x="191" y="65"/>
                </a:cubicBezTo>
                <a:cubicBezTo>
                  <a:pt x="144" y="112"/>
                  <a:pt x="2" y="85"/>
                  <a:pt x="0" y="84"/>
                </a:cubicBezTo>
                <a:cubicBezTo>
                  <a:pt x="36" y="94"/>
                  <a:pt x="74" y="101"/>
                  <a:pt x="108" y="100"/>
                </a:cubicBezTo>
                <a:cubicBezTo>
                  <a:pt x="215" y="99"/>
                  <a:pt x="290" y="39"/>
                  <a:pt x="2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10DD5D8E-38B9-4F35-B442-84E42876FB47}"/>
              </a:ext>
            </a:extLst>
          </p:cNvPr>
          <p:cNvSpPr txBox="1">
            <a:spLocks/>
          </p:cNvSpPr>
          <p:nvPr/>
        </p:nvSpPr>
        <p:spPr>
          <a:xfrm>
            <a:off x="1021589" y="274640"/>
            <a:ext cx="10969943" cy="711081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b="1" dirty="0">
                <a:solidFill>
                  <a:prstClr val="white"/>
                </a:solidFill>
              </a:rPr>
              <a:t>Agenda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ED1F44-9153-45F9-84A8-4D5C20A02693}"/>
              </a:ext>
            </a:extLst>
          </p:cNvPr>
          <p:cNvSpPr txBox="1"/>
          <p:nvPr/>
        </p:nvSpPr>
        <p:spPr>
          <a:xfrm>
            <a:off x="2901821" y="1949159"/>
            <a:ext cx="977083" cy="67710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1218987"/>
            <a:r>
              <a:rPr lang="en-IN" sz="6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2.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6524E0F-185A-4724-B432-F3429A726C62}"/>
              </a:ext>
            </a:extLst>
          </p:cNvPr>
          <p:cNvSpPr txBox="1"/>
          <p:nvPr/>
        </p:nvSpPr>
        <p:spPr>
          <a:xfrm>
            <a:off x="5640877" y="3115910"/>
            <a:ext cx="977083" cy="67710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1218987"/>
            <a:r>
              <a:rPr lang="en-IN" sz="6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3.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F6BB50A-A7FC-4DA3-B91F-5694A37EE526}"/>
              </a:ext>
            </a:extLst>
          </p:cNvPr>
          <p:cNvSpPr txBox="1"/>
          <p:nvPr/>
        </p:nvSpPr>
        <p:spPr>
          <a:xfrm>
            <a:off x="8761788" y="3316904"/>
            <a:ext cx="1904058" cy="109048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1218987"/>
            <a:r>
              <a:rPr lang="en-IN" sz="6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4.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030551-58EC-47D4-B2C4-9EEF6C6EE453}"/>
              </a:ext>
            </a:extLst>
          </p:cNvPr>
          <p:cNvSpPr txBox="1"/>
          <p:nvPr/>
        </p:nvSpPr>
        <p:spPr>
          <a:xfrm>
            <a:off x="8602251" y="4435306"/>
            <a:ext cx="2330792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8987"/>
            <a:r>
              <a:rPr lang="en-US" sz="20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Calibri Light" charset="0"/>
                <a:cs typeface="Segoe UI" panose="020B0502040204020203" pitchFamily="34" charset="0"/>
              </a:rPr>
              <a:t>Conclusuion</a:t>
            </a:r>
            <a:endParaRPr 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Calibri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7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smtClean="0"/>
              <a:t>– Business Problem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</a:t>
            </a:r>
            <a:r>
              <a:rPr lang="en-US" dirty="0"/>
              <a:t>have decided to create a new movie studio.</a:t>
            </a:r>
          </a:p>
          <a:p>
            <a:r>
              <a:rPr lang="en-US" dirty="0" smtClean="0"/>
              <a:t>I have been charged with exploring </a:t>
            </a:r>
            <a:r>
              <a:rPr lang="en-US" dirty="0"/>
              <a:t>what types of films are currently doing the best at the box office.</a:t>
            </a:r>
          </a:p>
          <a:p>
            <a:r>
              <a:rPr lang="en-US" dirty="0"/>
              <a:t>My task is to translate those findings into </a:t>
            </a:r>
            <a:r>
              <a:rPr lang="en-US" b="1" dirty="0"/>
              <a:t>actionable insights </a:t>
            </a:r>
            <a:r>
              <a:rPr lang="en-US" dirty="0"/>
              <a:t>that the head of Microsoft's new movie studio can use to help decide </a:t>
            </a:r>
            <a:r>
              <a:rPr lang="en-US" b="1" dirty="0"/>
              <a:t>what type of films to create.</a:t>
            </a:r>
          </a:p>
        </p:txBody>
      </p:sp>
    </p:spTree>
    <p:extLst>
      <p:ext uri="{BB962C8B-B14F-4D97-AF65-F5344CB8AC3E}">
        <p14:creationId xmlns:p14="http://schemas.microsoft.com/office/powerpoint/2010/main" val="37011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77863" y="406400"/>
            <a:ext cx="8596668" cy="1320800"/>
          </a:xfrm>
        </p:spPr>
        <p:txBody>
          <a:bodyPr/>
          <a:lstStyle/>
          <a:p>
            <a:r>
              <a:rPr lang="en-US" dirty="0" smtClean="0"/>
              <a:t>Data Characteristics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5731510"/>
              </p:ext>
            </p:extLst>
          </p:nvPr>
        </p:nvGraphicFramePr>
        <p:xfrm>
          <a:off x="672927" y="1727200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464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- Data set limitations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Pros</a:t>
            </a:r>
          </a:p>
          <a:p>
            <a:r>
              <a:rPr lang="en-US" dirty="0" smtClean="0"/>
              <a:t>Sufficiently large data sets</a:t>
            </a:r>
          </a:p>
          <a:p>
            <a:r>
              <a:rPr lang="en-US" dirty="0" smtClean="0"/>
              <a:t>Varied information to allow various analysis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Cons</a:t>
            </a:r>
          </a:p>
          <a:p>
            <a:r>
              <a:rPr lang="en-US" dirty="0" smtClean="0"/>
              <a:t>A </a:t>
            </a:r>
            <a:r>
              <a:rPr lang="en-US" dirty="0"/>
              <a:t>great number of duplicates due after merging tables</a:t>
            </a:r>
          </a:p>
          <a:p>
            <a:r>
              <a:rPr lang="en-US" dirty="0"/>
              <a:t>Missing data in some of the data sets. </a:t>
            </a:r>
            <a:endParaRPr lang="en-US" dirty="0" smtClean="0"/>
          </a:p>
          <a:p>
            <a:r>
              <a:rPr lang="en-US" dirty="0" smtClean="0"/>
              <a:t>Discrepancies in some of the data sets for instance finding a movie with two different tconst ids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90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Checking for duplicates, missing data and Identified outliers </a:t>
            </a:r>
          </a:p>
          <a:p>
            <a:r>
              <a:rPr lang="en-US" dirty="0"/>
              <a:t>calculated summary statistics</a:t>
            </a:r>
          </a:p>
          <a:p>
            <a:r>
              <a:rPr lang="en-US" dirty="0" smtClean="0"/>
              <a:t>visualization </a:t>
            </a:r>
            <a:r>
              <a:rPr lang="en-US" dirty="0"/>
              <a:t>data distributions </a:t>
            </a:r>
          </a:p>
          <a:p>
            <a:r>
              <a:rPr lang="en-US" dirty="0" smtClean="0"/>
              <a:t>Explored relationships </a:t>
            </a:r>
            <a:r>
              <a:rPr lang="en-US" dirty="0"/>
              <a:t>between variables,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0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Descriptive statistics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data set contains movies created between 2010 and 2019.</a:t>
            </a:r>
          </a:p>
          <a:p>
            <a:endParaRPr lang="en-US" dirty="0"/>
          </a:p>
          <a:p>
            <a:r>
              <a:rPr lang="en-US" dirty="0"/>
              <a:t>The average length of the movies is 105 </a:t>
            </a:r>
            <a:r>
              <a:rPr lang="en-US" dirty="0" smtClean="0"/>
              <a:t>minutes. The </a:t>
            </a:r>
            <a:r>
              <a:rPr lang="en-US" dirty="0"/>
              <a:t>longest movie is 192 minutes.</a:t>
            </a:r>
          </a:p>
          <a:p>
            <a:endParaRPr lang="en-US" dirty="0"/>
          </a:p>
          <a:p>
            <a:r>
              <a:rPr lang="en-US" dirty="0"/>
              <a:t>The average rating of these movies is 6.4. The lowest rating is 1.6 while the highest rating is 9.2.</a:t>
            </a:r>
          </a:p>
          <a:p>
            <a:endParaRPr lang="en-US" dirty="0"/>
          </a:p>
          <a:p>
            <a:r>
              <a:rPr lang="en-US" dirty="0"/>
              <a:t>The average budget for production of the movies is USD 4.66M. The lowest budget is USD 100000, while highest bud get is USD 3.79M</a:t>
            </a:r>
          </a:p>
          <a:p>
            <a:endParaRPr lang="en-US" dirty="0"/>
          </a:p>
          <a:p>
            <a:r>
              <a:rPr lang="en-US" dirty="0"/>
              <a:t>The average revenue for the movies is USD 1.58B . </a:t>
            </a:r>
            <a:r>
              <a:rPr lang="en-US" dirty="0" smtClean="0"/>
              <a:t>There are movies that did not generate revenue </a:t>
            </a:r>
            <a:r>
              <a:rPr lang="en-US" dirty="0"/>
              <a:t>, while </a:t>
            </a:r>
            <a:r>
              <a:rPr lang="en-US" dirty="0" smtClean="0"/>
              <a:t>the one with the </a:t>
            </a:r>
            <a:r>
              <a:rPr lang="en-US" dirty="0"/>
              <a:t>highest revenue is USD 2.04B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49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0926" y="221974"/>
            <a:ext cx="8596668" cy="1320800"/>
          </a:xfrm>
        </p:spPr>
        <p:txBody>
          <a:bodyPr/>
          <a:lstStyle/>
          <a:p>
            <a:r>
              <a:rPr lang="en-US" dirty="0" smtClean="0"/>
              <a:t>Results – Revenue and Number of movies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26" y="1379468"/>
            <a:ext cx="4627907" cy="33330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217" y="1379468"/>
            <a:ext cx="4663876" cy="33330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1296" y="5307496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</a:t>
            </a:r>
            <a:r>
              <a:rPr lang="en-US" dirty="0" smtClean="0"/>
              <a:t>Annual revenue </a:t>
            </a:r>
            <a:r>
              <a:rPr lang="en-US" dirty="0" smtClean="0"/>
              <a:t>$ 1.58B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36974" y="5307496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number of movies per year – 173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6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216</TotalTime>
  <Words>691</Words>
  <Application>Microsoft Office PowerPoint</Application>
  <PresentationFormat>Widescreen</PresentationFormat>
  <Paragraphs>91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 Light</vt:lpstr>
      <vt:lpstr>Helvetica Neue</vt:lpstr>
      <vt:lpstr>Segoe UI</vt:lpstr>
      <vt:lpstr>Trebuchet MS</vt:lpstr>
      <vt:lpstr>Wingdings 3</vt:lpstr>
      <vt:lpstr>Facet</vt:lpstr>
      <vt:lpstr>Microsoft Movie studio</vt:lpstr>
      <vt:lpstr>Summary</vt:lpstr>
      <vt:lpstr>PowerPoint Presentation</vt:lpstr>
      <vt:lpstr>Introduction – Business Problem </vt:lpstr>
      <vt:lpstr>Data Characteristics</vt:lpstr>
      <vt:lpstr>Data Analysis - Data set limitations</vt:lpstr>
      <vt:lpstr>Data Methods</vt:lpstr>
      <vt:lpstr>Results - Descriptive statistics</vt:lpstr>
      <vt:lpstr>Results – Revenue and Number of movies</vt:lpstr>
      <vt:lpstr>Results – Top movies</vt:lpstr>
      <vt:lpstr>Results – Top directors</vt:lpstr>
      <vt:lpstr>Results – Budget vs Profitability</vt:lpstr>
      <vt:lpstr>Results – Rating vs Revenue</vt:lpstr>
      <vt:lpstr>Results - Genres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Movie studio</dc:title>
  <dc:creator>Yvonne</dc:creator>
  <cp:lastModifiedBy>Yvonne</cp:lastModifiedBy>
  <cp:revision>43</cp:revision>
  <dcterms:created xsi:type="dcterms:W3CDTF">2024-02-17T22:08:24Z</dcterms:created>
  <dcterms:modified xsi:type="dcterms:W3CDTF">2024-02-19T19:40:20Z</dcterms:modified>
</cp:coreProperties>
</file>